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 autoCompressPictures="0">
  <p:sldMasterIdLst>
    <p:sldMasterId id="2147483648" r:id="rId1"/>
  </p:sldMasterIdLst>
  <p:sldIdLst>
    <p:sldId id="256" r:id="rIdClient1"/>
    <p:sldId id="257" r:id="rIdClient2"/>
    <p:sldId id="258" r:id="rIdClient3"/>
    <p:sldId id="259" r:id="rIdClient4"/>
    <p:sldId id="260" r:id="rIdClient5"/>
    <p:sldId id="261" r:id="rIdClient6"/>
    <p:sldId id="262" r:id="rIdClient7"/>
    <p:sldId id="263" r:id="rIdClient8"/>
    <p:sldId id="264" r:id="rIdClient9"/>
    <p:sldId id="265" r:id="rIdClient10"/>
    <p:sldId id="266" r:id="rIdClient11"/>
    <p:sldId id="267" r:id="rIdClient12"/>
    <p:sldId id="268" r:id="rIdClient13"/>
    <p:sldId id="269" r:id="rIdClient14"/>
    <p:sldId id="270" r:id="rIdClient15"/>
    <p:sldId id="271" r:id="rIdClient16"/>
  </p:sldIdLst>
  <p:notesMasterIdLst>
    <p:notesMasterId r:id="rId16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?>
<Relationships xmlns="http://schemas.openxmlformats.org/package/2006/relationships"><Relationship Id="rId1" Type="http://schemas.openxmlformats.org/officeDocument/2006/relationships/slideMaster" Target="slideMasters/slideMaster1.xml" /><Relationship Id="rId16" Type="http://schemas.openxmlformats.org/officeDocument/2006/relationships/notesMaster" Target="notesMasters/notesMaster1.xml" /><Relationship Id="rId17" Type="http://schemas.openxmlformats.org/officeDocument/2006/relationships/presProps" Target="presProps.xml" /><Relationship Id="rId18" Type="http://schemas.openxmlformats.org/officeDocument/2006/relationships/viewProps" Target="viewProps.xml" /><Relationship Id="rId19" Type="http://schemas.openxmlformats.org/officeDocument/2006/relationships/theme" Target="theme/theme1.xml" /><Relationship Id="rId20" Type="http://schemas.openxmlformats.org/officeDocument/2006/relationships/tableStyles" Target="tableStyles.xml" /><Relationship Id="rIdClient1" Type="http://schemas.openxmlformats.org/officeDocument/2006/relationships/slide" Target="slides/slide1.xml" /><Relationship Id="rIdClient2" Type="http://schemas.openxmlformats.org/officeDocument/2006/relationships/slide" Target="slides/slide2.xml" /><Relationship Id="rIdClient3" Type="http://schemas.openxmlformats.org/officeDocument/2006/relationships/slide" Target="slides/slide3.xml" /><Relationship Id="rIdClient4" Type="http://schemas.openxmlformats.org/officeDocument/2006/relationships/slide" Target="slides/slide4.xml" /><Relationship Id="rIdClient5" Type="http://schemas.openxmlformats.org/officeDocument/2006/relationships/slide" Target="slides/slide5.xml" /><Relationship Id="rIdClient6" Type="http://schemas.openxmlformats.org/officeDocument/2006/relationships/slide" Target="slides/slide6.xml" /><Relationship Id="rIdClient7" Type="http://schemas.openxmlformats.org/officeDocument/2006/relationships/slide" Target="slides/slide7.xml" /><Relationship Id="rIdClient8" Type="http://schemas.openxmlformats.org/officeDocument/2006/relationships/slide" Target="slides/slide8.xml" /><Relationship Id="rIdClient9" Type="http://schemas.openxmlformats.org/officeDocument/2006/relationships/slide" Target="slides/slide9.xml" /><Relationship Id="rIdClient10" Type="http://schemas.openxmlformats.org/officeDocument/2006/relationships/slide" Target="slides/slide10.xml" /><Relationship Id="rIdClient11" Type="http://schemas.openxmlformats.org/officeDocument/2006/relationships/slide" Target="slides/slide11.xml" /><Relationship Id="rIdClient12" Type="http://schemas.openxmlformats.org/officeDocument/2006/relationships/slide" Target="slides/slide12.xml" /><Relationship Id="rIdClient13" Type="http://schemas.openxmlformats.org/officeDocument/2006/relationships/slide" Target="slides/slide13.xml" /><Relationship Id="rIdClient14" Type="http://schemas.openxmlformats.org/officeDocument/2006/relationships/slide" Target="slides/slide14.xml" /><Relationship Id="rIdClient15" Type="http://schemas.openxmlformats.org/officeDocument/2006/relationships/slide" Target="slides/slide15.xml" /><Relationship Id="rIdClient16" Type="http://schemas.openxmlformats.org/officeDocument/2006/relationships/slide" Target="slides/slide16.xml" 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.xml" />
		</Relationships>
</file>

<file path=ppt/notesSlides/_rels/notesSlide2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2.xml" />
		</Relationships>
</file>

<file path=ppt/notesSlides/_rels/notesSlide3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3.xml" />
		</Relationships>
</file>

<file path=ppt/notesSlides/_rels/notesSlide4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4.xml" />
		</Relationships>
</file>

<file path=ppt/notesSlides/_rels/notesSlide5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5.xml" />
		</Relationships>
</file>

<file path=ppt/notesSlides/_rels/notesSlide6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6.xml" />
		</Relationships>
</file>

<file path=ppt/notesSlides/_rels/notesSlide7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7.xml" />
		</Relationships>
</file>

<file path=ppt/notesSlides/_rels/notesSlide8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8.xml" />
		</Relationships>
</file>

<file path=ppt/notesSlides/_rels/notesSlide9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9.xml" />
		</Relationships>
</file>

<file path=ppt/notesSlides/_rels/notesSlide10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0.xml" />
		</Relationships>
</file>

<file path=ppt/notesSlides/_rels/notesSlide11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1.xml" />
		</Relationships>
</file>

<file path=ppt/notesSlides/_rels/notesSlide12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2.xml" />
		</Relationships>
</file>

<file path=ppt/notesSlides/_rels/notesSlide13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3.xml" />
		</Relationships>
</file>

<file path=ppt/notesSlides/_rels/notesSlide14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4.xml" />
		</Relationships>
</file>

<file path=ppt/notesSlides/_rels/notesSlide15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5.xml" />
		</Relationships>
</file>

<file path=ppt/notesSlides/_rels/notesSlide16.xml.rels><?xml version='1.0' encoding='utf-8'?>
<Relationships xmlns="http://schemas.openxmlformats.org/package/2006/relationships">
			<Relationship Id="rId1" Type="http://schemas.openxmlformats.org/officeDocument/2006/relationships/notesMaster" Target="../notesMasters/notesMaster1.xml" />
			<Relationship Id="rId2" Type="http://schemas.openxmlformats.org/officeDocument/2006/relationships/slide" Target="../slides/slide16.xml" />
		</Relationships>
</file>

<file path=ppt/notesSlides/notesSlide1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DEMO REKAAN — Uji Coba Inventaris</a:t>
            </a:r>
          </a:p>
          <a:p>
            <a:r>
              <a:rPr lang="en-US" dirty="0">
                <a:latin typeface="Arial"/>
              </a:rPr>
              <a:t>Judul lengkap: DEMO REKAAN — Uji Coba Inventaris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Ringkasan eksekutif</a:t>
            </a:r>
          </a:p>
          <a:p>
            <a:r>
              <a:rPr lang="en-US" dirty="0">
                <a:latin typeface="Arial"/>
              </a:rPr>
              <a:t/>
            </a:r>
            <a:br/>
            <a:r>
              <a:rPr lang="en-US" dirty="0">
                <a:latin typeface="Arial"/>
              </a:rPr>
              <a:t>Catatan masuk/keluar terpisah; rapat memutuskan uji coba di Gudang A.</a:t>
            </a:r>
            <a:br/>
            <a:r>
              <a:rPr lang="en-US" dirty="0">
                <a:latin typeface="Arial"/>
              </a:rPr>
              <a:t>Sari menyiapkan format; Budi menyiapkan daftar barang awal.</a:t>
            </a:r>
            <a:br/>
            <a:r>
              <a:rPr lang="en-US" dirty="0">
                <a:latin typeface="Arial"/>
              </a:rPr>
              <a:t>Mulai uji coba, barcode, anggaran, dan ukuran sampel masih perlu konfirmasi.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Konteks dan hasil pembahasan</a:t>
            </a:r>
          </a:p>
          <a:p>
            <a:r>
              <a:rPr lang="en-US" dirty="0">
                <a:latin typeface="Arial"/>
              </a:rPr>
              <a:t/>
            </a:r>
            <a:br/>
            <a:r>
              <a:rPr lang="en-US" dirty="0">
                <a:latin typeface="Arial"/>
              </a:rPr>
              <a:t>Rapat membahas uji coba pencatatan inventaris. Materi menyebutkan bahwa</a:t>
            </a:r>
            <a:br/>
            <a:r>
              <a:rPr lang="en-US" dirty="0">
                <a:latin typeface="Arial"/>
              </a:rPr>
              <a:t>skenario, nama, gudang, masalah, dan tanggal merupakan rekaan untuk</a:t>
            </a:r>
            <a:br/>
            <a:r>
              <a:rPr lang="en-US" dirty="0">
                <a:latin typeface="Arial"/>
              </a:rPr>
              <a:t>demonstrasi portofolio.</a:t>
            </a:r>
            <a:br/>
            <a:r>
              <a:rPr lang="en-US" dirty="0">
                <a:latin typeface="Arial"/>
              </a:rPr>
              <a:t>Latar masalah dalam skenario adalah pencatatan barang masuk dan keluar</a:t>
            </a:r>
            <a:br/>
            <a:r>
              <a:rPr lang="en-US" dirty="0">
                <a:latin typeface="Arial"/>
              </a:rPr>
              <a:t>yang terpisah; angka selisih stok belum terverifikasi.</a:t>
            </a:r>
            <a:br/>
            <a:r>
              <a:rPr lang="en-US" dirty="0">
                <a:latin typeface="Arial"/>
              </a:rPr>
              <a:t>Rapat menetapkan uji coba pencatatan di Gudang A, bukan penerapan</a:t>
            </a:r>
            <a:br/>
            <a:r>
              <a:rPr lang="en-US" dirty="0">
                <a:latin typeface="Arial"/>
              </a:rPr>
              <a:t>langsung ke semua gudang.</a:t>
            </a:r>
            <a:br/>
            <a:r>
              <a:rPr lang="en-US" dirty="0">
                <a:latin typeface="Arial"/>
              </a:rPr>
              <a:t>Tugas persiapan yang disebut pasti adalah draf format oleh Sari dan daftar</a:t>
            </a:r>
            <a:br/>
            <a:r>
              <a:rPr lang="en-US" dirty="0">
                <a:latin typeface="Arial"/>
              </a:rPr>
              <a:t>barang awal oleh Budi.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Topik dan temuan utama</a:t>
            </a:r>
          </a:p>
          <a:p>
            <a:r>
              <a:rPr lang="en-US" dirty="0">
                <a:latin typeface="Arial"/>
              </a:rPr>
              <a:t>[{"title": "Masalah pencatatan dan ruang lingkup uji coba", "points": [{"text":</a:t>
            </a:r>
            <a:br/>
            <a:r>
              <a:rPr lang="en-US" dirty="0">
                <a:latin typeface="Arial"/>
              </a:rPr>
              <a:t>"Dalam skenario rekaan, pencatatan barang masuk dan keluar dilakukan pada</a:t>
            </a:r>
            <a:br/>
            <a:r>
              <a:rPr lang="en-US" dirty="0">
                <a:latin typeface="Arial"/>
              </a:rPr>
              <a:t>lembar terpisah dan belum ada angka selisih stok terverifikasi.", "fact_ids":</a:t>
            </a:r>
            <a:br/>
            <a:r>
              <a:rPr lang="en-US" dirty="0">
                <a:latin typeface="Arial"/>
              </a:rPr>
              <a:t>["F0002"]}, {"text": "Budi mengusulkan uji coba terbatas di Gudang A, dimulai</a:t>
            </a:r>
            <a:br/>
            <a:r>
              <a:rPr lang="en-US" dirty="0">
                <a:latin typeface="Arial"/>
              </a:rPr>
              <a:t>dari daftar yang ada dengan transaksi pada satu format bersama.", "fact_ids":</a:t>
            </a:r>
            <a:br/>
            <a:r>
              <a:rPr lang="en-US" dirty="0">
                <a:latin typeface="Arial"/>
              </a:rPr>
              <a:t>["F0003"]}, {"text": "Rapat menyepakati uji coba di Gudang A, bukan penerapan</a:t>
            </a:r>
            <a:br/>
            <a:r>
              <a:rPr lang="en-US" dirty="0">
                <a:latin typeface="Arial"/>
              </a:rPr>
              <a:t>langsung di semua gudang.", "fact_ids": ["F0004"]}], "status": {"text": "Uji coba di</a:t>
            </a:r>
            <a:br/>
            <a:r>
              <a:rPr lang="en-US" dirty="0">
                <a:latin typeface="Arial"/>
              </a:rPr>
              <a:t>Gudang A merupakan keputusan; tanggal mulai belum ditentukan.", "fact_ids":</a:t>
            </a:r>
            <a:br/>
            <a:r>
              <a:rPr lang="en-US" dirty="0">
                <a:latin typeface="Arial"/>
              </a:rPr>
              <a:t>["F0004", "F0005"]}, "slide_summary": "Uji coba diputuskan untuk Gudang A;</a:t>
            </a:r>
            <a:br/>
            <a:r>
              <a:rPr lang="en-US" dirty="0">
                <a:latin typeface="Arial"/>
              </a:rPr>
              <a:t>tanggal mulai belum ditentukan."}, {"title": "Format dan daftar barang awal",</a:t>
            </a:r>
            <a:br/>
            <a:r>
              <a:rPr lang="en-US" dirty="0">
                <a:latin typeface="Arial"/>
              </a:rPr>
              <a:t>"points": [{"text": "Sari menyiapkan format berisi kode dan nama barang, jumlah</a:t>
            </a:r>
            <a:br/>
            <a:r>
              <a:rPr lang="en-US" dirty="0">
                <a:latin typeface="Arial"/>
              </a:rPr>
              <a:t>masuk/keluar, saldo, tanggal transaksi, serta nama petugas; draf ditargetkan 5</a:t>
            </a:r>
            <a:br/>
            <a:r>
              <a:rPr lang="en-US" dirty="0">
                <a:latin typeface="Arial"/>
              </a:rPr>
              <a:t>November 2026.", "fact_ids": ["F0006"]}, {"text": "Budi menyiapkan daftar barang</a:t>
            </a:r>
            <a:br/>
            <a:r>
              <a:rPr lang="en-US" dirty="0">
                <a:latin typeface="Arial"/>
              </a:rPr>
              <a:t>awal Gudang A paling lambat 6 November 2026; jumlahnya belum dipastikan</a:t>
            </a:r>
            <a:br/>
            <a:r>
              <a:rPr lang="en-US" dirty="0">
                <a:latin typeface="Arial"/>
              </a:rPr>
              <a:t>dan perkiraan tidak boleh dianggap final.", "fact_ids": ["F0007"]}], "status":</a:t>
            </a:r>
            <a:br/>
            <a:r>
              <a:rPr lang="en-US" dirty="0">
                <a:latin typeface="Arial"/>
              </a:rPr>
              <a:t>{"text": "Kedua tugas disebut sebagai tugas yang pasti; tanggal mulai uji coba</a:t>
            </a:r>
            <a:br/>
            <a:r>
              <a:rPr lang="en-US" dirty="0">
                <a:latin typeface="Arial"/>
              </a:rPr>
              <a:t>akan ditentukan bersama setelah format dan daftar tersedia.", "fact_ids":</a:t>
            </a:r>
            <a:br/>
            <a:r>
              <a:rPr lang="en-US" dirty="0">
                <a:latin typeface="Arial"/>
              </a:rPr>
              <a:t>["F0005", "F0011"]}, "slide_summary": "Sari menyiapkan format dan Budi daftar</a:t>
            </a:r>
            <a:br/>
            <a:r>
              <a:rPr lang="en-US" dirty="0">
                <a:latin typeface="Arial"/>
              </a:rPr>
              <a:t>barang awal; jumlah barang belum dipastikan."}, {"title": "Evaluasi dan</a:t>
            </a:r>
            <a:br/>
            <a:r>
              <a:rPr lang="en-US" dirty="0">
                <a:latin typeface="Arial"/>
              </a:rPr>
              <a:t>keputusan yang masih terbuka", "points": [{"text": "Belum ada keputusan</a:t>
            </a:r>
            <a:br/>
            <a:r>
              <a:rPr lang="en-US" dirty="0">
                <a:latin typeface="Arial"/>
              </a:rPr>
              <a:t>membeli pemindai barcode; barcode masih usulan evaluasi dan anggaran belum</a:t>
            </a:r>
            <a:br/>
            <a:r>
              <a:rPr lang="en-US" dirty="0">
                <a:latin typeface="Arial"/>
              </a:rPr>
              <a:t>ditetapkan atau disetujui.", "fact_ids": ["F0009"]}, {"text": "Budi mengusulkan</a:t>
            </a:r>
            <a:br/>
            <a:r>
              <a:rPr lang="en-US" dirty="0">
                <a:latin typeface="Arial"/>
              </a:rPr>
              <a:t>pemeriksaan sampel transaksi untuk menilai kelengkapan isian; ukuran sampel</a:t>
            </a:r>
            <a:br/>
            <a:r>
              <a:rPr lang="en-US" dirty="0">
                <a:latin typeface="Arial"/>
              </a:rPr>
              <a:t>dan target keberhasilan masih perlu dibahas.", "fact_ids": ["F0010"]}, {"text":</a:t>
            </a:r>
            <a:br/>
            <a:r>
              <a:rPr lang="en-US" dirty="0">
                <a:latin typeface="Arial"/>
              </a:rPr>
              <a:t>"Rina akan mengoordinasikan pertemuan berikutnya, tetapi jadwal belum</a:t>
            </a:r>
            <a:br/>
            <a:r>
              <a:rPr lang="en-US" dirty="0">
                <a:latin typeface="Arial"/>
              </a:rPr>
              <a:t>disepakati.", "fact_ids": ["F0008"]}], "status": {"text": "Pembelian barcode,</a:t>
            </a:r>
            <a:br/>
            <a:r>
              <a:rPr lang="en-US" dirty="0">
                <a:latin typeface="Arial"/>
              </a:rPr>
              <a:t>tanggal mulai, anggaran, dan ukuran sampel masih perlu konfirmasi.",</a:t>
            </a:r>
            <a:br/>
            <a:r>
              <a:rPr lang="en-US" dirty="0">
                <a:latin typeface="Arial"/>
              </a:rPr>
              <a:t>"fact_ids": ["F0011"]}, "slide_summary": "Barcode dan pemeriksaan sampel</a:t>
            </a:r>
            <a:br/>
            <a:r>
              <a:rPr lang="en-US" dirty="0">
                <a:latin typeface="Arial"/>
              </a:rPr>
              <a:t>belum menjadi keputusan atau target yang disepakati."}]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Topik pembahasan dan status</a:t>
            </a:r>
          </a:p>
          <a:p>
            <a:r>
              <a:rPr lang="en-US" dirty="0">
                <a:latin typeface="Arial"/>
              </a:rPr>
              <a:t>[{"title": "Masalah pencatatan dan ruang lingkup uji coba", "points": [{"text":</a:t>
            </a:r>
            <a:br/>
            <a:r>
              <a:rPr lang="en-US" dirty="0">
                <a:latin typeface="Arial"/>
              </a:rPr>
              <a:t>"Dalam skenario rekaan, pencatatan barang masuk dan keluar dilakukan pada</a:t>
            </a:r>
            <a:br/>
            <a:r>
              <a:rPr lang="en-US" dirty="0">
                <a:latin typeface="Arial"/>
              </a:rPr>
              <a:t>lembar terpisah dan belum ada angka selisih stok terverifikasi.", "fact_ids":</a:t>
            </a:r>
            <a:br/>
            <a:r>
              <a:rPr lang="en-US" dirty="0">
                <a:latin typeface="Arial"/>
              </a:rPr>
              <a:t>["F0002"]}, {"text": "Budi mengusulkan uji coba terbatas di Gudang A, dimulai</a:t>
            </a:r>
            <a:br/>
            <a:r>
              <a:rPr lang="en-US" dirty="0">
                <a:latin typeface="Arial"/>
              </a:rPr>
              <a:t>dari daftar yang ada dengan transaksi pada satu format bersama.", "fact_ids":</a:t>
            </a:r>
            <a:br/>
            <a:r>
              <a:rPr lang="en-US" dirty="0">
                <a:latin typeface="Arial"/>
              </a:rPr>
              <a:t>["F0003"]}, {"text": "Rapat menyepakati uji coba di Gudang A, bukan penerapan</a:t>
            </a:r>
            <a:br/>
            <a:r>
              <a:rPr lang="en-US" dirty="0">
                <a:latin typeface="Arial"/>
              </a:rPr>
              <a:t>langsung di semua gudang.", "fact_ids": ["F0004"]}], "status": {"text": "Uji coba di</a:t>
            </a:r>
            <a:br/>
            <a:r>
              <a:rPr lang="en-US" dirty="0">
                <a:latin typeface="Arial"/>
              </a:rPr>
              <a:t>Gudang A merupakan keputusan; tanggal mulai belum ditentukan.", "fact_ids":</a:t>
            </a:r>
            <a:br/>
            <a:r>
              <a:rPr lang="en-US" dirty="0">
                <a:latin typeface="Arial"/>
              </a:rPr>
              <a:t>["F0004", "F0005"]}, "slide_summary": "Uji coba diputuskan untuk Gudang A;</a:t>
            </a:r>
            <a:br/>
            <a:r>
              <a:rPr lang="en-US" dirty="0">
                <a:latin typeface="Arial"/>
              </a:rPr>
              <a:t>tanggal mulai belum ditentukan."}, {"title": "Format dan daftar barang awal",</a:t>
            </a:r>
            <a:br/>
            <a:r>
              <a:rPr lang="en-US" dirty="0">
                <a:latin typeface="Arial"/>
              </a:rPr>
              <a:t>"points": [{"text": "Sari menyiapkan format berisi kode dan nama barang, jumlah</a:t>
            </a:r>
            <a:br/>
            <a:r>
              <a:rPr lang="en-US" dirty="0">
                <a:latin typeface="Arial"/>
              </a:rPr>
              <a:t>masuk/keluar, saldo, tanggal transaksi, serta nama petugas; draf ditargetkan 5</a:t>
            </a:r>
            <a:br/>
            <a:r>
              <a:rPr lang="en-US" dirty="0">
                <a:latin typeface="Arial"/>
              </a:rPr>
              <a:t>November 2026.", "fact_ids": ["F0006"]}, {"text": "Budi menyiapkan daftar barang</a:t>
            </a:r>
            <a:br/>
            <a:r>
              <a:rPr lang="en-US" dirty="0">
                <a:latin typeface="Arial"/>
              </a:rPr>
              <a:t>awal Gudang A paling lambat 6 November 2026; jumlahnya belum dipastikan</a:t>
            </a:r>
            <a:br/>
            <a:r>
              <a:rPr lang="en-US" dirty="0">
                <a:latin typeface="Arial"/>
              </a:rPr>
              <a:t>dan perkiraan tidak boleh dianggap final.", "fact_ids": ["F0007"]}], "status":</a:t>
            </a:r>
            <a:br/>
            <a:r>
              <a:rPr lang="en-US" dirty="0">
                <a:latin typeface="Arial"/>
              </a:rPr>
              <a:t>{"text": "Kedua tugas disebut sebagai tugas yang pasti; tanggal mulai uji coba</a:t>
            </a:r>
            <a:br/>
            <a:r>
              <a:rPr lang="en-US" dirty="0">
                <a:latin typeface="Arial"/>
              </a:rPr>
              <a:t>akan ditentukan bersama setelah format dan daftar tersedia.", "fact_ids":</a:t>
            </a:r>
            <a:br/>
            <a:r>
              <a:rPr lang="en-US" dirty="0">
                <a:latin typeface="Arial"/>
              </a:rPr>
              <a:t>["F0005", "F0011"]}, "slide_summary": "Sari menyiapkan format dan Budi daftar</a:t>
            </a:r>
            <a:br/>
            <a:r>
              <a:rPr lang="en-US" dirty="0">
                <a:latin typeface="Arial"/>
              </a:rPr>
              <a:t>barang awal; jumlah barang belum dipastikan."}, {"title": "Evaluasi dan</a:t>
            </a:r>
            <a:br/>
            <a:r>
              <a:rPr lang="en-US" dirty="0">
                <a:latin typeface="Arial"/>
              </a:rPr>
              <a:t>keputusan yang masih terbuka", "points": [{"text": "Belum ada keputusan</a:t>
            </a:r>
            <a:br/>
            <a:r>
              <a:rPr lang="en-US" dirty="0">
                <a:latin typeface="Arial"/>
              </a:rPr>
              <a:t>membeli pemindai barcode; barcode masih usulan evaluasi dan anggaran belum</a:t>
            </a:r>
            <a:br/>
            <a:r>
              <a:rPr lang="en-US" dirty="0">
                <a:latin typeface="Arial"/>
              </a:rPr>
              <a:t>ditetapkan atau disetujui.", "fact_ids": ["F0009"]}, {"text": "Budi mengusulkan</a:t>
            </a:r>
            <a:br/>
            <a:r>
              <a:rPr lang="en-US" dirty="0">
                <a:latin typeface="Arial"/>
              </a:rPr>
              <a:t>pemeriksaan sampel transaksi untuk menilai kelengkapan isian; ukuran sampel</a:t>
            </a:r>
            <a:br/>
            <a:r>
              <a:rPr lang="en-US" dirty="0">
                <a:latin typeface="Arial"/>
              </a:rPr>
              <a:t>dan target keberhasilan masih perlu dibahas.", "fact_ids": ["F0010"]}, {"text":</a:t>
            </a:r>
            <a:br/>
            <a:r>
              <a:rPr lang="en-US" dirty="0">
                <a:latin typeface="Arial"/>
              </a:rPr>
              <a:t>"Rina akan mengoordinasikan pertemuan berikutnya, tetapi jadwal belum</a:t>
            </a:r>
            <a:br/>
            <a:r>
              <a:rPr lang="en-US" dirty="0">
                <a:latin typeface="Arial"/>
              </a:rPr>
              <a:t>disepakati.", "fact_ids": ["F0008"]}], "status": {"text": "Pembelian barcode,</a:t>
            </a:r>
            <a:br/>
            <a:r>
              <a:rPr lang="en-US" dirty="0">
                <a:latin typeface="Arial"/>
              </a:rPr>
              <a:t>tanggal mulai, anggaran, dan ukuran sampel masih perlu konfirmasi.",</a:t>
            </a:r>
            <a:br/>
            <a:r>
              <a:rPr lang="en-US" dirty="0">
                <a:latin typeface="Arial"/>
              </a:rPr>
              <a:t>"fact_ids": ["F0011"]}, "slide_summary": "Barcode dan pemeriksaan sampel</a:t>
            </a:r>
            <a:br/>
            <a:r>
              <a:rPr lang="en-US" dirty="0">
                <a:latin typeface="Arial"/>
              </a:rPr>
              <a:t>belum menjadi keputusan atau target yang disepakati."}]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Topik pembahasan dan status</a:t>
            </a:r>
          </a:p>
          <a:p>
            <a:r>
              <a:rPr lang="en-US" dirty="0">
                <a:latin typeface="Arial"/>
              </a:rPr>
              <a:t>[{"title": "Masalah pencatatan dan ruang lingkup uji coba", "points": [{"text":</a:t>
            </a:r>
            <a:br/>
            <a:r>
              <a:rPr lang="en-US" dirty="0">
                <a:latin typeface="Arial"/>
              </a:rPr>
              <a:t>"Dalam skenario rekaan, pencatatan barang masuk dan keluar dilakukan pada</a:t>
            </a:r>
            <a:br/>
            <a:r>
              <a:rPr lang="en-US" dirty="0">
                <a:latin typeface="Arial"/>
              </a:rPr>
              <a:t>lembar terpisah dan belum ada angka selisih stok terverifikasi.", "fact_ids":</a:t>
            </a:r>
            <a:br/>
            <a:r>
              <a:rPr lang="en-US" dirty="0">
                <a:latin typeface="Arial"/>
              </a:rPr>
              <a:t>["F0002"]}, {"text": "Budi mengusulkan uji coba terbatas di Gudang A, dimulai</a:t>
            </a:r>
            <a:br/>
            <a:r>
              <a:rPr lang="en-US" dirty="0">
                <a:latin typeface="Arial"/>
              </a:rPr>
              <a:t>dari daftar yang ada dengan transaksi pada satu format bersama.", "fact_ids":</a:t>
            </a:r>
            <a:br/>
            <a:r>
              <a:rPr lang="en-US" dirty="0">
                <a:latin typeface="Arial"/>
              </a:rPr>
              <a:t>["F0003"]}, {"text": "Rapat menyepakati uji coba di Gudang A, bukan penerapan</a:t>
            </a:r>
            <a:br/>
            <a:r>
              <a:rPr lang="en-US" dirty="0">
                <a:latin typeface="Arial"/>
              </a:rPr>
              <a:t>langsung di semua gudang.", "fact_ids": ["F0004"]}], "status": {"text": "Uji coba di</a:t>
            </a:r>
            <a:br/>
            <a:r>
              <a:rPr lang="en-US" dirty="0">
                <a:latin typeface="Arial"/>
              </a:rPr>
              <a:t>Gudang A merupakan keputusan; tanggal mulai belum ditentukan.", "fact_ids":</a:t>
            </a:r>
            <a:br/>
            <a:r>
              <a:rPr lang="en-US" dirty="0">
                <a:latin typeface="Arial"/>
              </a:rPr>
              <a:t>["F0004", "F0005"]}, "slide_summary": "Uji coba diputuskan untuk Gudang A;</a:t>
            </a:r>
            <a:br/>
            <a:r>
              <a:rPr lang="en-US" dirty="0">
                <a:latin typeface="Arial"/>
              </a:rPr>
              <a:t>tanggal mulai belum ditentukan."}, {"title": "Format dan daftar barang awal",</a:t>
            </a:r>
            <a:br/>
            <a:r>
              <a:rPr lang="en-US" dirty="0">
                <a:latin typeface="Arial"/>
              </a:rPr>
              <a:t>"points": [{"text": "Sari menyiapkan format berisi kode dan nama barang, jumlah</a:t>
            </a:r>
            <a:br/>
            <a:r>
              <a:rPr lang="en-US" dirty="0">
                <a:latin typeface="Arial"/>
              </a:rPr>
              <a:t>masuk/keluar, saldo, tanggal transaksi, serta nama petugas; draf ditargetkan 5</a:t>
            </a:r>
            <a:br/>
            <a:r>
              <a:rPr lang="en-US" dirty="0">
                <a:latin typeface="Arial"/>
              </a:rPr>
              <a:t>November 2026.", "fact_ids": ["F0006"]}, {"text": "Budi menyiapkan daftar barang</a:t>
            </a:r>
            <a:br/>
            <a:r>
              <a:rPr lang="en-US" dirty="0">
                <a:latin typeface="Arial"/>
              </a:rPr>
              <a:t>awal Gudang A paling lambat 6 November 2026; jumlahnya belum dipastikan</a:t>
            </a:r>
            <a:br/>
            <a:r>
              <a:rPr lang="en-US" dirty="0">
                <a:latin typeface="Arial"/>
              </a:rPr>
              <a:t>dan perkiraan tidak boleh dianggap final.", "fact_ids": ["F0007"]}], "status":</a:t>
            </a:r>
            <a:br/>
            <a:r>
              <a:rPr lang="en-US" dirty="0">
                <a:latin typeface="Arial"/>
              </a:rPr>
              <a:t>{"text": "Kedua tugas disebut sebagai tugas yang pasti; tanggal mulai uji coba</a:t>
            </a:r>
            <a:br/>
            <a:r>
              <a:rPr lang="en-US" dirty="0">
                <a:latin typeface="Arial"/>
              </a:rPr>
              <a:t>akan ditentukan bersama setelah format dan daftar tersedia.", "fact_ids":</a:t>
            </a:r>
            <a:br/>
            <a:r>
              <a:rPr lang="en-US" dirty="0">
                <a:latin typeface="Arial"/>
              </a:rPr>
              <a:t>["F0005", "F0011"]}, "slide_summary": "Sari menyiapkan format dan Budi daftar</a:t>
            </a:r>
            <a:br/>
            <a:r>
              <a:rPr lang="en-US" dirty="0">
                <a:latin typeface="Arial"/>
              </a:rPr>
              <a:t>barang awal; jumlah barang belum dipastikan."}, {"title": "Evaluasi dan</a:t>
            </a:r>
            <a:br/>
            <a:r>
              <a:rPr lang="en-US" dirty="0">
                <a:latin typeface="Arial"/>
              </a:rPr>
              <a:t>keputusan yang masih terbuka", "points": [{"text": "Belum ada keputusan</a:t>
            </a:r>
            <a:br/>
            <a:r>
              <a:rPr lang="en-US" dirty="0">
                <a:latin typeface="Arial"/>
              </a:rPr>
              <a:t>membeli pemindai barcode; barcode masih usulan evaluasi dan anggaran belum</a:t>
            </a:r>
            <a:br/>
            <a:r>
              <a:rPr lang="en-US" dirty="0">
                <a:latin typeface="Arial"/>
              </a:rPr>
              <a:t>ditetapkan atau disetujui.", "fact_ids": ["F0009"]}, {"text": "Budi mengusulkan</a:t>
            </a:r>
            <a:br/>
            <a:r>
              <a:rPr lang="en-US" dirty="0">
                <a:latin typeface="Arial"/>
              </a:rPr>
              <a:t>pemeriksaan sampel transaksi untuk menilai kelengkapan isian; ukuran sampel</a:t>
            </a:r>
            <a:br/>
            <a:r>
              <a:rPr lang="en-US" dirty="0">
                <a:latin typeface="Arial"/>
              </a:rPr>
              <a:t>dan target keberhasilan masih perlu dibahas.", "fact_ids": ["F0010"]}, {"text":</a:t>
            </a:r>
            <a:br/>
            <a:r>
              <a:rPr lang="en-US" dirty="0">
                <a:latin typeface="Arial"/>
              </a:rPr>
              <a:t>"Rina akan mengoordinasikan pertemuan berikutnya, tetapi jadwal belum</a:t>
            </a:r>
            <a:br/>
            <a:r>
              <a:rPr lang="en-US" dirty="0">
                <a:latin typeface="Arial"/>
              </a:rPr>
              <a:t>disepakati.", "fact_ids": ["F0008"]}], "status": {"text": "Pembelian barcode,</a:t>
            </a:r>
            <a:br/>
            <a:r>
              <a:rPr lang="en-US" dirty="0">
                <a:latin typeface="Arial"/>
              </a:rPr>
              <a:t>tanggal mulai, anggaran, dan ukuran sampel masih perlu konfirmasi.",</a:t>
            </a:r>
            <a:br/>
            <a:r>
              <a:rPr lang="en-US" dirty="0">
                <a:latin typeface="Arial"/>
              </a:rPr>
              <a:t>"fact_ids": ["F0011"]}, "slide_summary": "Barcode dan pemeriksaan sampel</a:t>
            </a:r>
            <a:br/>
            <a:r>
              <a:rPr lang="en-US" dirty="0">
                <a:latin typeface="Arial"/>
              </a:rPr>
              <a:t>belum menjadi keputusan atau target yang disepakati."}]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Keputusan dan hal yang belum final</a:t>
            </a:r>
          </a:p>
          <a:p>
            <a:r>
              <a:rPr lang="en-US" dirty="0">
                <a:latin typeface="Arial"/>
              </a:rPr>
              <a:t/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Kesimpulan</a:t>
            </a:r>
          </a:p>
          <a:p>
            <a:r>
              <a:rPr lang="en-US" dirty="0">
                <a:latin typeface="Arial"/>
              </a:rPr>
              <a:t>[{"text": "Ruang lingkup uji coba telah diputuskan, tetapi pelaksanaannya belum</a:t>
            </a:r>
            <a:br/>
            <a:r>
              <a:rPr lang="en-US" dirty="0">
                <a:latin typeface="Arial"/>
              </a:rPr>
              <a:t>memiliki tanggal mulai.", "fact_ids": ["F0004", "F0005"]}, {"text": "Persiapan</a:t>
            </a:r>
            <a:br/>
            <a:r>
              <a:rPr lang="en-US" dirty="0">
                <a:latin typeface="Arial"/>
              </a:rPr>
              <a:t>format dan daftar barang menjadi hal yang perlu tersedia sebelum tanggal mulai</a:t>
            </a:r>
            <a:br/>
            <a:r>
              <a:rPr lang="en-US" dirty="0">
                <a:latin typeface="Arial"/>
              </a:rPr>
              <a:t>ditentukan bersama.", "fact_ids": ["F0005", "F0006", "F0007"]}]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Risiko dan arah mitigasi</a:t>
            </a:r>
          </a:p>
          <a:p>
            <a:r>
              <a:rPr lang="en-US" dirty="0">
                <a:latin typeface="Arial"/>
              </a:rPr>
              <a:t>[{"title": "Catatan terpisah dan selisih stok belum terverifikasi", "description":</a:t>
            </a:r>
            <a:br/>
            <a:r>
              <a:rPr lang="en-US" dirty="0">
                <a:latin typeface="Arial"/>
              </a:rPr>
              <a:t>"Dalam skenario rekaan, pencatatan barang masuk dan keluar masih terpisah</a:t>
            </a:r>
            <a:br/>
            <a:r>
              <a:rPr lang="en-US" dirty="0">
                <a:latin typeface="Arial"/>
              </a:rPr>
              <a:t>dan angka selisih stok belum terverifikasi.", "impact": "Dapat menyulitkan</a:t>
            </a:r>
            <a:br/>
            <a:r>
              <a:rPr lang="en-US" dirty="0">
                <a:latin typeface="Arial"/>
              </a:rPr>
              <a:t>penilaian kelengkapan catatan dan kecocokan stok. Ini merupakan penilaian,</a:t>
            </a:r>
            <a:br/>
            <a:r>
              <a:rPr lang="en-US" dirty="0">
                <a:latin typeface="Arial"/>
              </a:rPr>
              <a:t>bukan dampak yang dinyatakan sebagai hasil rapat.", "mitigation": "Usulan untuk</a:t>
            </a:r>
            <a:br/>
            <a:r>
              <a:rPr lang="en-US" dirty="0">
                <a:latin typeface="Arial"/>
              </a:rPr>
              <a:t>uji coba: gunakan satu format bersama dan pertimbangkan pemeriksaan sampel</a:t>
            </a:r>
            <a:br/>
            <a:r>
              <a:rPr lang="en-US" dirty="0">
                <a:latin typeface="Arial"/>
              </a:rPr>
              <a:t>transaksi; usulan sampel belum disepakati.", "level": "Belum dinilai",</a:t>
            </a:r>
            <a:br/>
            <a:r>
              <a:rPr lang="en-US" dirty="0">
                <a:latin typeface="Arial"/>
              </a:rPr>
              <a:t>"assessment_basis": "Analisis usulan", "fact_ids": ["F0002", "F0003", "F0010"],</a:t>
            </a:r>
            <a:br/>
            <a:r>
              <a:rPr lang="en-US" dirty="0">
                <a:latin typeface="Arial"/>
              </a:rPr>
              <a:t>"slide_impact": "Penilaian kelengkapan catatan dan kecocokan stok dapat</a:t>
            </a:r>
            <a:br/>
            <a:r>
              <a:rPr lang="en-US" dirty="0">
                <a:latin typeface="Arial"/>
              </a:rPr>
              <a:t>terhambat; dampak ini belum dinyatakan sebagai hasil rapat.",</a:t>
            </a:r>
            <a:br/>
            <a:r>
              <a:rPr lang="en-US" dirty="0">
                <a:latin typeface="Arial"/>
              </a:rPr>
              <a:t>"slide_mitigation": "Usulan: satu format bersama dan pemeriksaan sampel;</a:t>
            </a:r>
            <a:br/>
            <a:r>
              <a:rPr lang="en-US" dirty="0">
                <a:latin typeface="Arial"/>
              </a:rPr>
              <a:t>ukuran serta target sampel belum disepakati."}]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Tindak lanjut yang disebut dalam sumber</a:t>
            </a:r>
          </a:p>
          <a:p>
            <a:r>
              <a:rPr lang="en-US" dirty="0">
                <a:latin typeface="Arial"/>
              </a:rPr>
              <a:t>[{"task": "Menyiapkan draf format pencatatan dengan kolom kode barang, nama</a:t>
            </a:r>
            <a:br/>
            <a:r>
              <a:rPr lang="en-US" dirty="0">
                <a:latin typeface="Arial"/>
              </a:rPr>
              <a:t>barang, jumlah masuk, jumlah keluar, saldo, tanggal transaksi, dan nama</a:t>
            </a:r>
            <a:br/>
            <a:r>
              <a:rPr lang="en-US" dirty="0">
                <a:latin typeface="Arial"/>
              </a:rPr>
              <a:t>petugas.", "owner": "Sari", "due": "5 November 2026", "fact_ids": ["F0006"]},</a:t>
            </a:r>
            <a:br/>
            <a:r>
              <a:rPr lang="en-US" dirty="0">
                <a:latin typeface="Arial"/>
              </a:rPr>
              <a:t>{"task": "Menyiapkan daftar barang awal untuk Gudang A; jumlah barang belum</a:t>
            </a:r>
            <a:br/>
            <a:r>
              <a:rPr lang="en-US" dirty="0">
                <a:latin typeface="Arial"/>
              </a:rPr>
              <a:t>dipastikan dan angka perkiraan tidak boleh dicatat sebagai data final.", "owner":</a:t>
            </a:r>
            <a:br/>
            <a:r>
              <a:rPr lang="en-US" dirty="0">
                <a:latin typeface="Arial"/>
              </a:rPr>
              <a:t>"Budi", "due": "Paling lambat 6 November 2026", "fact_ids": ["F0007"]}, {"task":</a:t>
            </a:r>
            <a:br/>
            <a:r>
              <a:rPr lang="en-US" dirty="0">
                <a:latin typeface="Arial"/>
              </a:rPr>
              <a:t>"Mengoordinasikan pertemuan berikutnya; jadwal belum disepakati.", "owner":</a:t>
            </a:r>
            <a:br/>
            <a:r>
              <a:rPr lang="en-US" dirty="0">
                <a:latin typeface="Arial"/>
              </a:rPr>
              <a:t>"Rina", "due": "Tidak disebutkan", "fact_ids": ["F0008"]}]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Rekomendasi menurut prioritas</a:t>
            </a:r>
          </a:p>
          <a:p>
            <a:r>
              <a:rPr lang="en-US" dirty="0">
                <a:latin typeface="Arial"/>
              </a:rPr>
              <a:t>[{"id": "R001", "title": "Siapkan daftar dan tata kelola data", "slide_summary":</a:t>
            </a:r>
            <a:br/>
            <a:r>
              <a:rPr lang="en-US" dirty="0">
                <a:latin typeface="Arial"/>
              </a:rPr>
              <a:t>"Terima daftar persiapan tanpa menyamakannya dengan saldo stok yang</a:t>
            </a:r>
            <a:br/>
            <a:r>
              <a:rPr lang="en-US" dirty="0">
                <a:latin typeface="Arial"/>
              </a:rPr>
              <a:t>terverifikasi.", "problem": "Daftar barang dan format belum selesai; angka selisih</a:t>
            </a:r>
            <a:br/>
            <a:r>
              <a:rPr lang="en-US" dirty="0">
                <a:latin typeface="Arial"/>
              </a:rPr>
              <a:t>stok belum terverifikasi.", "proposal": "Pertahankan tugas Sari/Budi dan tenggat</a:t>
            </a:r>
            <a:br/>
            <a:r>
              <a:rPr lang="en-US" dirty="0">
                <a:latin typeface="Arial"/>
              </a:rPr>
              <a:t>sumber, lalu Rina mengoordinasikan pertemuan. Pemilik proses menetapkan</a:t>
            </a:r>
            <a:br/>
            <a:r>
              <a:rPr lang="en-US" dirty="0">
                <a:latin typeface="Arial"/>
              </a:rPr>
              <a:t>kewenangan, protokol minimum dan siapa meminta/mengesahkan estimasi,</a:t>
            </a:r>
            <a:br/>
            <a:r>
              <a:rPr lang="en-US" dirty="0">
                <a:latin typeface="Arial"/>
              </a:rPr>
              <a:t>kapasitas, effort serta kalender. Tanpa kesiapan, pilot belum dijadwalkan.",</a:t>
            </a:r>
            <a:br/>
            <a:r>
              <a:rPr lang="en-US" dirty="0">
                <a:latin typeface="Arial"/>
              </a:rPr>
              <a:t>"benefit": "Daftar persiapan dan batas kepastian datanya lebih jelas.", "priority":</a:t>
            </a:r>
            <a:br/>
            <a:r>
              <a:rPr lang="en-US" dirty="0">
                <a:latin typeface="Arial"/>
              </a:rPr>
              <a:t>"P1", "rationale": "Persiapan harus tersedia sebelum memutuskan pilot.",</a:t>
            </a:r>
            <a:br/>
            <a:r>
              <a:rPr lang="en-US" dirty="0">
                <a:latin typeface="Arial"/>
              </a:rPr>
              <a:t>"tradeoff": "Perlu koordinasi minimum; beban harus divalidasi sebelum</a:t>
            </a:r>
            <a:br/>
            <a:r>
              <a:rPr lang="en-US" dirty="0">
                <a:latin typeface="Arial"/>
              </a:rPr>
              <a:t>menetapkan kegiatan tambahan.", "fact_ids": ["F0002", "F0005", "F0006",</a:t>
            </a:r>
            <a:br/>
            <a:r>
              <a:rPr lang="en-US" dirty="0">
                <a:latin typeface="Arial"/>
              </a:rPr>
              <a:t>"F0007"]}, {"id": "R002", "title": "Pilot terbatas pada kualitas catatan",</a:t>
            </a:r>
            <a:br/>
            <a:r>
              <a:rPr lang="en-US" dirty="0">
                <a:latin typeface="Arial"/>
              </a:rPr>
              <a:t>"slide_summary": "Protokol, kriteria hasil dan walkthrough diselesaikan sebelum</a:t>
            </a:r>
            <a:br/>
            <a:r>
              <a:rPr lang="en-US" dirty="0">
                <a:latin typeface="Arial"/>
              </a:rPr>
              <a:t>keputusan final mulai.", "problem": "Tanggal mulai, metode sampling dan target</a:t>
            </a:r>
            <a:br/>
            <a:r>
              <a:rPr lang="en-US" dirty="0">
                <a:latin typeface="Arial"/>
              </a:rPr>
              <a:t>evaluasi belum disepakati.", "proposal": "Paket minimum: otorisasi, format/kolom</a:t>
            </a:r>
            <a:br/>
            <a:r>
              <a:rPr lang="en-US" dirty="0">
                <a:latin typeface="Arial"/>
              </a:rPr>
              <a:t>wajib, sampling dan kriteria disetujui, uji sintetis, go/no-go, pilot paralel dan</a:t>
            </a:r>
            <a:br/>
            <a:r>
              <a:rPr lang="en-US" dirty="0">
                <a:latin typeface="Arial"/>
              </a:rPr>
              <a:t>evaluasi. Fungsi dapat dirangkap. Pada penutupan, minta keputusan kebutuhan</a:t>
            </a:r>
            <a:br/>
            <a:r>
              <a:rPr lang="en-US" dirty="0">
                <a:latin typeface="Arial"/>
              </a:rPr>
              <a:t>verifikasi stok melalui gerbang terpisah bila diperlukan.", "benefit": "Pilot dapat</a:t>
            </a:r>
            <a:br/>
            <a:r>
              <a:rPr lang="en-US" dirty="0">
                <a:latin typeface="Arial"/>
              </a:rPr>
              <a:t>dievaluasi sesuai indikator dokumen yang disetujui.", "priority": "P1", "rationale":</a:t>
            </a:r>
            <a:br/>
            <a:r>
              <a:rPr lang="en-US" dirty="0">
                <a:latin typeface="Arial"/>
              </a:rPr>
              <a:t>"Mencegah pelaksanaan sebelum metode, kapasitas dan kewenangan siap.",</a:t>
            </a:r>
            <a:br/>
            <a:r>
              <a:rPr lang="en-US" dirty="0">
                <a:latin typeface="Arial"/>
              </a:rPr>
              <a:t>"tradeoff": "Rancangan bersyarat belum dapat dijadwalkan. Tidak mengukur</a:t>
            </a:r>
            <a:br/>
            <a:r>
              <a:rPr lang="en-US" dirty="0">
                <a:latin typeface="Arial"/>
              </a:rPr>
              <a:t>akurasi stok fisik atau menganggap risikonya selesai.", "fact_ids": ["F0002",</a:t>
            </a:r>
            <a:br/>
            <a:r>
              <a:rPr lang="en-US" dirty="0">
                <a:latin typeface="Arial"/>
              </a:rPr>
              <a:t>"F0004", "F0005", "F0010"]}]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Roadmap implementasi usulan</a:t>
            </a:r>
          </a:p>
          <a:p>
            <a:r>
              <a:rPr lang="en-US" dirty="0">
                <a:latin typeface="Arial"/>
              </a:rPr>
              <a:t>[{"id": "A001", "recommendation_id": "R001", "phase": "Rancangan bersyarat",</a:t>
            </a:r>
            <a:br/>
            <a:r>
              <a:rPr lang="en-US" dirty="0">
                <a:latin typeface="Arial"/>
              </a:rPr>
              <a:t>"priority": "P1", "task": "Terima format Sari dan daftar Budi sesuai tenggat rapat</a:t>
            </a:r>
            <a:br/>
            <a:r>
              <a:rPr lang="en-US" dirty="0">
                <a:latin typeface="Arial"/>
              </a:rPr>
              <a:t>rekaan; catat kesiapan data tanpa mengganti pemilik tugas.", "slide_summary":</a:t>
            </a:r>
            <a:br/>
            <a:r>
              <a:rPr lang="en-US" dirty="0">
                <a:latin typeface="Arial"/>
              </a:rPr>
              <a:t>"Terima format Sari dan daftar Budi sesuai tenggat rapat rekaan; catat kesiapan</a:t>
            </a:r>
            <a:br/>
            <a:r>
              <a:rPr lang="en-US" dirty="0">
                <a:latin typeface="Arial"/>
              </a:rPr>
              <a:t>data tanpa mengganti pemilik tugas.", "deliverable": "Format Sari (5 November</a:t>
            </a:r>
            <a:br/>
            <a:r>
              <a:rPr lang="en-US" dirty="0">
                <a:latin typeface="Arial"/>
              </a:rPr>
              <a:t>2026), daftar Budi (paling lambat 6 November 2026) dan log item belum jelas.",</a:t>
            </a:r>
            <a:br/>
            <a:r>
              <a:rPr lang="en-US" dirty="0">
                <a:latin typeface="Arial"/>
              </a:rPr>
              <a:t>"acceptance": "Tugas sumber berjalan tanpa menunggu otorisasi pilot.</a:t>
            </a:r>
            <a:br/>
            <a:r>
              <a:rPr lang="en-US" dirty="0">
                <a:latin typeface="Arial"/>
              </a:rPr>
              <a:t>Penerimaan persiapan tidak mensyaratkan bukti lengkap. Identitas minimum</a:t>
            </a:r>
            <a:br/>
            <a:r>
              <a:rPr lang="en-US" dirty="0">
                <a:latin typeface="Arial"/>
              </a:rPr>
              <a:t>untuk pilot dan pengecualian ditandai; jumlah/saldo bukan stok terverifikasi.",</a:t>
            </a:r>
            <a:br/>
            <a:r>
              <a:rPr lang="en-US" dirty="0">
                <a:latin typeface="Arial"/>
              </a:rPr>
              <a:t>"owner_role": "Sari/Budi tetap pemilik tugas sumber; fungsi penerima belum</a:t>
            </a:r>
            <a:br/>
            <a:r>
              <a:rPr lang="en-US" dirty="0">
                <a:latin typeface="Arial"/>
              </a:rPr>
              <a:t>ditetapkan.", "start_week": null, "duration_weeks": null, "effort_person_days":</a:t>
            </a:r>
            <a:br/>
            <a:r>
              <a:rPr lang="en-US" dirty="0">
                <a:latin typeface="Arial"/>
              </a:rPr>
              <a:t>null, "depends_on": [], "resources": "Data yang tersedia, format pencatatan dan</a:t>
            </a:r>
            <a:br/>
            <a:r>
              <a:rPr lang="en-US" dirty="0">
                <a:latin typeface="Arial"/>
              </a:rPr>
              <a:t>waktu personel yang harus dikonfirmasi.", "risk": "Data atau kapasitas belum</a:t>
            </a:r>
            <a:br/>
            <a:r>
              <a:rPr lang="en-US" dirty="0">
                <a:latin typeface="Arial"/>
              </a:rPr>
              <a:t>tersedia; hasil dapat disalahartikan sebagai verifikasi stok.", "mitigation": "Catat</a:t>
            </a:r>
            <a:br/>
            <a:r>
              <a:rPr lang="en-US" dirty="0">
                <a:latin typeface="Arial"/>
              </a:rPr>
              <a:t>keterbatasan, minta otorisasi, hentikan bila syarat gerbang tidak terpenuhi.</a:t>
            </a:r>
            <a:br/>
            <a:r>
              <a:rPr lang="en-US" dirty="0">
                <a:latin typeface="Arial"/>
              </a:rPr>
              <a:t>Tidak klaim akurasi stok.", "kpi": "Jumlah entri dan penanda belum terverifikasi</a:t>
            </a:r>
            <a:br/>
            <a:r>
              <a:rPr lang="en-US" dirty="0">
                <a:latin typeface="Arial"/>
              </a:rPr>
              <a:t>dilaporkan deskriptif; bukan akurasi stok.", "assumptions": "PIC masih usulan</a:t>
            </a:r>
            <a:br/>
            <a:r>
              <a:rPr lang="en-US" dirty="0">
                <a:latin typeface="Arial"/>
              </a:rPr>
              <a:t>kecuali tugas rapat Sari/Budi. Mulai, durasi dan effort belum ditetapkan;</a:t>
            </a:r>
            <a:br/>
            <a:r>
              <a:rPr lang="en-US" dirty="0">
                <a:latin typeface="Arial"/>
              </a:rPr>
              <a:t>memerlukan penunjukan, kapasitas, volume dan persetujuan kalender.</a:t>
            </a:r>
            <a:br/>
            <a:r>
              <a:rPr lang="en-US" dirty="0">
                <a:latin typeface="Arial"/>
              </a:rPr>
              <a:t>Prasyarat wajib dipenuhi; opsi tanpa kebutuhan tidak dijalankan.", "fact_ids":</a:t>
            </a:r>
            <a:br/>
            <a:r>
              <a:rPr lang="en-US" dirty="0">
                <a:latin typeface="Arial"/>
              </a:rPr>
              <a:t>["F0006", "F0007", "F0002"]}, {"id": "A002", "recommendation_id": "R001",</a:t>
            </a:r>
            <a:br/>
            <a:r>
              <a:rPr lang="en-US" dirty="0">
                <a:latin typeface="Arial"/>
              </a:rPr>
              <a:t>"phase": "Rancangan bersyarat", "priority": "P1", "task": "Rina mengoordinasikan</a:t>
            </a:r>
            <a:br/>
            <a:r>
              <a:rPr lang="en-US" dirty="0">
                <a:latin typeface="Arial"/>
              </a:rPr>
              <a:t>pertemuan setelah format/daftar tersedia; mintakan keputusan minimum dan</a:t>
            </a:r>
            <a:br/>
            <a:r>
              <a:rPr lang="en-US" dirty="0">
                <a:latin typeface="Arial"/>
              </a:rPr>
              <a:t>kelayakan beban sebelum menjadwalkan pilot.", "slide_summary": "Rina</a:t>
            </a:r>
            <a:br/>
            <a:r>
              <a:rPr lang="en-US" dirty="0">
                <a:latin typeface="Arial"/>
              </a:rPr>
              <a:t>mengoordinasikan pertemuan setelah format/daftar tersedia; mintakan</a:t>
            </a:r>
            <a:br/>
            <a:r>
              <a:rPr lang="en-US" dirty="0">
                <a:latin typeface="Arial"/>
              </a:rPr>
              <a:t>keputusan minimum dan kelayakan beban sebelum menjadwalkan pilot.",</a:t>
            </a:r>
            <a:br/>
            <a:r>
              <a:rPr lang="en-US" dirty="0">
                <a:latin typeface="Arial"/>
              </a:rPr>
              <a:t>"deliverable": "Catatan pertemuan/tanggal mulai atau keputusan belum bisa</a:t>
            </a:r>
            <a:br/>
            <a:r>
              <a:rPr lang="en-US" dirty="0">
                <a:latin typeface="Arial"/>
              </a:rPr>
              <a:t>mulai; penunjukan pihak berwenang dan estimasi yang diminta.", "acceptance":</a:t>
            </a:r>
            <a:br/>
            <a:r>
              <a:rPr lang="en-US" dirty="0">
                <a:latin typeface="Arial"/>
              </a:rPr>
              <a:t>"Rina hanya koordinator, bukan otomatis pemberi persetujuan. Pemilik proses</a:t>
            </a:r>
            <a:br/>
            <a:r>
              <a:rPr lang="en-US" dirty="0">
                <a:latin typeface="Arial"/>
              </a:rPr>
              <a:t>sesuai mandat menetapkan pemberi keputusan dan PIC seperlunya;</a:t>
            </a:r>
            <a:br/>
            <a:r>
              <a:rPr lang="en-US" dirty="0">
                <a:latin typeface="Arial"/>
              </a:rPr>
              <a:t>meminta/mengesahkan kapasitas, effort, kalender, protokol minimum dan</a:t>
            </a:r>
            <a:br/>
            <a:r>
              <a:rPr lang="en-US" dirty="0">
                <a:latin typeface="Arial"/>
              </a:rPr>
              <a:t>beban. Jika belum cukup: no-go.", "owner_role": "Rina: koordinasi sesuai</a:t>
            </a:r>
            <a:br/>
            <a:r>
              <a:rPr lang="en-US" dirty="0">
                <a:latin typeface="Arial"/>
              </a:rPr>
              <a:t>sumber. Pemberi keputusan/penyedia estimasi harus ditetapkan pemilik</a:t>
            </a:r>
            <a:br/>
            <a:r>
              <a:rPr lang="en-US" dirty="0">
                <a:latin typeface="Arial"/>
              </a:rPr>
              <a:t>proses.", "start_week": null, "duration_weeks": null, "effort_person_days": null,</a:t>
            </a:r>
            <a:br/>
            <a:r>
              <a:rPr lang="en-US" dirty="0">
                <a:latin typeface="Arial"/>
              </a:rPr>
              <a:t>"depends_on": ["A001"], "resources": "Data yang tersedia, format pencatatan</a:t>
            </a:r>
            <a:br/>
            <a:r>
              <a:rPr lang="en-US" dirty="0">
                <a:latin typeface="Arial"/>
              </a:rPr>
              <a:t>dan waktu personel yang harus dikonfirmasi.", "risk": "Data atau kapasitas</a:t>
            </a:r>
            <a:br/>
            <a:r>
              <a:rPr lang="en-US" dirty="0">
                <a:latin typeface="Arial"/>
              </a:rPr>
              <a:t>belum tersedia; hasil dapat disalahartikan sebagai verifikasi stok.", "mitigation":</a:t>
            </a:r>
            <a:br/>
            <a:r>
              <a:rPr lang="en-US" dirty="0">
                <a:latin typeface="Arial"/>
              </a:rPr>
              <a:t>"Catat keterbatasan, minta otorisasi, hentikan bila syarat gerbang tidak</a:t>
            </a:r>
            <a:br/>
            <a:r>
              <a:rPr lang="en-US" dirty="0">
                <a:latin typeface="Arial"/>
              </a:rPr>
              <a:t>terpenuhi. Tidak klaim akurasi stok.", "kpi": "Ketersediaan isian kapasitas dan</a:t>
            </a:r>
            <a:br/>
            <a:r>
              <a:rPr lang="en-US" dirty="0">
                <a:latin typeface="Arial"/>
              </a:rPr>
              <a:t>volume; belum menetapkan target angka.", "assumptions": "PIC masih usulan</a:t>
            </a:r>
            <a:br/>
            <a:r>
              <a:rPr lang="en-US" dirty="0">
                <a:latin typeface="Arial"/>
              </a:rPr>
              <a:t>kecuali tugas rapat Sari/Budi. Mulai, durasi dan effort belum ditetapkan;</a:t>
            </a:r>
            <a:br/>
            <a:r>
              <a:rPr lang="en-US" dirty="0">
                <a:latin typeface="Arial"/>
              </a:rPr>
              <a:t>memerlukan penunjukan, kapasitas, volume dan persetujuan kalender.</a:t>
            </a:r>
            <a:br/>
            <a:r>
              <a:rPr lang="en-US" dirty="0">
                <a:latin typeface="Arial"/>
              </a:rPr>
              <a:t>Prasyarat wajib dipenuhi; opsi tanpa kebutuhan tidak dijalankan.", "fact_ids":</a:t>
            </a:r>
            <a:br/>
            <a:r>
              <a:rPr lang="en-US" dirty="0">
                <a:latin typeface="Arial"/>
              </a:rPr>
              <a:t>["F0005", "F0008", "F0010", "F0011"]}, {"id": "A003", "recommendation_id":</a:t>
            </a:r>
            <a:br/>
            <a:r>
              <a:rPr lang="en-US" dirty="0">
                <a:latin typeface="Arial"/>
              </a:rPr>
              <a:t>"R002", "phase": "Rancangan bersyarat", "priority": "P1", "task": "Jika minimum</a:t>
            </a:r>
            <a:br/>
            <a:r>
              <a:rPr lang="en-US" dirty="0">
                <a:latin typeface="Arial"/>
              </a:rPr>
              <a:t>disepakati: validasi format dengan kasus sintetis, lakukan go/no-go, lalu pilot</a:t>
            </a:r>
            <a:br/>
            <a:r>
              <a:rPr lang="en-US" dirty="0">
                <a:latin typeface="Arial"/>
              </a:rPr>
              <a:t>paralel tanpa mengganti pencatatan resmi.", "slide_summary": "Jika minimum</a:t>
            </a:r>
            <a:br/>
            <a:r>
              <a:rPr lang="en-US" dirty="0">
                <a:latin typeface="Arial"/>
              </a:rPr>
              <a:t>disepakati: validasi format dengan kasus sintetis, lakukan go/no-go, lalu pilot</a:t>
            </a:r>
            <a:br/>
            <a:r>
              <a:rPr lang="en-US" dirty="0">
                <a:latin typeface="Arial"/>
              </a:rPr>
              <a:t>paralel tanpa mengganti pencatatan resmi.", "deliverable": "Checklist uji,</a:t>
            </a:r>
            <a:br/>
            <a:r>
              <a:rPr lang="en-US" dirty="0">
                <a:latin typeface="Arial"/>
              </a:rPr>
              <a:t>keputusan go/no-go dan catatan pilot bila diizinkan; tanpa izin dicatat tidak</a:t>
            </a:r>
            <a:br/>
            <a:r>
              <a:rPr lang="en-US" dirty="0">
                <a:latin typeface="Arial"/>
              </a:rPr>
              <a:t>dijalankan.", "acceptance": "Sebelum go: kolom, populasi/sampel/periode,</a:t>
            </a:r>
            <a:br/>
            <a:r>
              <a:rPr lang="en-US" dirty="0">
                <a:latin typeface="Arial"/>
              </a:rPr>
              <a:t>indikator, pengecualian, stop-rule, konflik, kapasitas/kalender dan dukungan</a:t>
            </a:r>
            <a:br/>
            <a:r>
              <a:rPr lang="en-US" dirty="0">
                <a:latin typeface="Arial"/>
              </a:rPr>
              <a:t>disahkan. Latihan hanya validasi prosedur; masalah kritis ditutup. Pilot paralel</a:t>
            </a:r>
            <a:br/>
            <a:r>
              <a:rPr lang="en-US" dirty="0">
                <a:latin typeface="Arial"/>
              </a:rPr>
              <a:t>mengikuti protokol; tidak menimpa sumber.", "owner_role": "Usulan fungsi</a:t>
            </a:r>
            <a:br/>
            <a:r>
              <a:rPr lang="en-US" dirty="0">
                <a:latin typeface="Arial"/>
              </a:rPr>
              <a:t>pelaksana/pengamat dan pemberi keputusan ditetapkan sesuai mandat pada</a:t>
            </a:r>
            <a:br/>
            <a:r>
              <a:rPr lang="en-US" dirty="0">
                <a:latin typeface="Arial"/>
              </a:rPr>
              <a:t>A002; boleh dirangkap.", "start_week": null, "duration_weeks": null,</a:t>
            </a:r>
            <a:br/>
            <a:r>
              <a:rPr lang="en-US" dirty="0">
                <a:latin typeface="Arial"/>
              </a:rPr>
              <a:t>"effort_person_days": null, "depends_on": ["A002"], "resources": "Data yang</a:t>
            </a:r>
            <a:br/>
            <a:r>
              <a:rPr lang="en-US" dirty="0">
                <a:latin typeface="Arial"/>
              </a:rPr>
              <a:t>tersedia, format pencatatan dan waktu personel yang harus dikonfirmasi.",</a:t>
            </a:r>
            <a:br/>
            <a:r>
              <a:rPr lang="en-US" dirty="0">
                <a:latin typeface="Arial"/>
              </a:rPr>
              <a:t>"risk": "Data atau kapasitas belum tersedia; hasil dapat disalahartikan sebagai</a:t>
            </a:r>
            <a:br/>
            <a:r>
              <a:rPr lang="en-US" dirty="0">
                <a:latin typeface="Arial"/>
              </a:rPr>
              <a:t>verifikasi stok.", "mitigation": "Catat keterbatasan, minta otorisasi, hentikan bila</a:t>
            </a:r>
            <a:br/>
            <a:r>
              <a:rPr lang="en-US" dirty="0">
                <a:latin typeface="Arial"/>
              </a:rPr>
              <a:t>syarat gerbang tidak terpenuhi. Tidak klaim akurasi stok.", "kpi": "Hasil skenario</a:t>
            </a:r>
            <a:br/>
            <a:r>
              <a:rPr lang="en-US" dirty="0">
                <a:latin typeface="Arial"/>
              </a:rPr>
              <a:t>latihan tercatat; tidak mengklaim efektivitas operasional.", "assumptions": "PIC</a:t>
            </a:r>
            <a:br/>
            <a:r>
              <a:rPr lang="en-US" dirty="0">
                <a:latin typeface="Arial"/>
              </a:rPr>
              <a:t>masih usulan kecuali tugas rapat Sari/Budi. Mulai, durasi dan effort belum</a:t>
            </a:r>
            <a:br/>
            <a:r>
              <a:rPr lang="en-US" dirty="0">
                <a:latin typeface="Arial"/>
              </a:rPr>
              <a:t>ditetapkan; memerlukan penunjukan, kapasitas, volume dan persetujuan</a:t>
            </a:r>
            <a:br/>
            <a:r>
              <a:rPr lang="en-US" dirty="0">
                <a:latin typeface="Arial"/>
              </a:rPr>
              <a:t>kalender. Prasyarat wajib dipenuhi; opsi tanpa kebutuhan tidak dijalankan.",</a:t>
            </a:r>
            <a:br/>
            <a:r>
              <a:rPr lang="en-US" dirty="0">
                <a:latin typeface="Arial"/>
              </a:rPr>
              <a:t>"fact_ids": ["F0003", "F0004", "F0005", "F0010"]}, {"id": "A004",</a:t>
            </a:r>
            <a:br/>
            <a:r>
              <a:rPr lang="en-US" dirty="0">
                <a:latin typeface="Arial"/>
              </a:rPr>
              <a:t>"recommendation_id": "R002", "phase": "Rancangan bersyarat", "priority": "P1",</a:t>
            </a:r>
            <a:br/>
            <a:r>
              <a:rPr lang="en-US" dirty="0">
                <a:latin typeface="Arial"/>
              </a:rPr>
              <a:t>"task": "Evaluasi kualitas catatan atau tutup no-go; mintakan keputusan terpisah</a:t>
            </a:r>
            <a:br/>
            <a:r>
              <a:rPr lang="en-US" dirty="0">
                <a:latin typeface="Arial"/>
              </a:rPr>
              <a:t>apakah verifikasi stok fisik diperlukan.", "slide_summary": "Evaluasi kualitas</a:t>
            </a:r>
            <a:br/>
            <a:r>
              <a:rPr lang="en-US" dirty="0">
                <a:latin typeface="Arial"/>
              </a:rPr>
              <a:t>catatan atau tutup no-go; mintakan keputusan terpisah apakah verifikasi stok</a:t>
            </a:r>
            <a:br/>
            <a:r>
              <a:rPr lang="en-US" dirty="0">
                <a:latin typeface="Arial"/>
              </a:rPr>
              <a:t>fisik diperlukan.", "deliverable": "Laporan deskriptif/perbaikan sesuai mode</a:t>
            </a:r>
            <a:br/>
            <a:r>
              <a:rPr lang="en-US" dirty="0">
                <a:latin typeface="Arial"/>
              </a:rPr>
              <a:t>disepakati; keputusan tidak perlu/perlu gerbang stok terpisah/belum dapat</a:t>
            </a:r>
            <a:br/>
            <a:r>
              <a:rPr lang="en-US" dirty="0">
                <a:latin typeface="Arial"/>
              </a:rPr>
              <a:t>diputuskan.", "acceptance": "Ikuti kriteria dan penutupan protokol; tanpa</a:t>
            </a:r>
            <a:br/>
            <a:r>
              <a:rPr lang="en-US" dirty="0">
                <a:latin typeface="Arial"/>
              </a:rPr>
              <a:t>baseline tidak klaim perbaikan. Pihak berwenang A002 meninjau kebutuhan stok</a:t>
            </a:r>
            <a:br/>
            <a:r>
              <a:rPr lang="en-US" dirty="0">
                <a:latin typeface="Arial"/>
              </a:rPr>
              <a:t>saat penutupan/evaluasi. Jika perlu: otorisasi, metode hitung, saldo awal,</a:t>
            </a:r>
            <a:br/>
            <a:r>
              <a:rPr lang="en-US" dirty="0">
                <a:latin typeface="Arial"/>
              </a:rPr>
              <a:t>kapasitas dan kriteria wajib disetujui sebelum hitung fisik.", "owner_role":</a:t>
            </a:r>
            <a:br/>
            <a:r>
              <a:rPr lang="en-US" dirty="0">
                <a:latin typeface="Arial"/>
              </a:rPr>
              <a:t>"Fungsi evaluasi dan pemberi keputusan yang ditetapkan A002; bukan</a:t>
            </a:r>
            <a:br/>
            <a:r>
              <a:rPr lang="en-US" dirty="0">
                <a:latin typeface="Arial"/>
              </a:rPr>
              <a:t>penunjukan orang baru dari AI.", "start_week": null, "duration_weeks": null,</a:t>
            </a:r>
            <a:br/>
            <a:r>
              <a:rPr lang="en-US" dirty="0">
                <a:latin typeface="Arial"/>
              </a:rPr>
              <a:t>"effort_person_days": null, "depends_on": ["A003"], "resources": "Data yang</a:t>
            </a:r>
            <a:br/>
            <a:r>
              <a:rPr lang="en-US" dirty="0">
                <a:latin typeface="Arial"/>
              </a:rPr>
              <a:t>tersedia, format pencatatan dan waktu personel yang harus dikonfirmasi.",</a:t>
            </a:r>
            <a:br/>
            <a:r>
              <a:rPr lang="en-US" dirty="0">
                <a:latin typeface="Arial"/>
              </a:rPr>
              <a:t>"risk": "Data atau kapasitas belum tersedia; hasil dapat disalahartikan sebagai</a:t>
            </a:r>
            <a:br/>
            <a:r>
              <a:rPr lang="en-US" dirty="0">
                <a:latin typeface="Arial"/>
              </a:rPr>
              <a:t>verifikasi stok.", "mitigation": "Catat keterbatasan, minta otorisasi, hentikan bila</a:t>
            </a:r>
            <a:br/>
            <a:r>
              <a:rPr lang="en-US" dirty="0">
                <a:latin typeface="Arial"/>
              </a:rPr>
              <a:t>syarat gerbang tidak terpenuhi. Tidak klaim akurasi stok.", "kpi": "Indikator</a:t>
            </a:r>
            <a:br/>
            <a:r>
              <a:rPr lang="en-US" dirty="0">
                <a:latin typeface="Arial"/>
              </a:rPr>
              <a:t>protokol dilaporkan bersama denominator dan keterbatasan; tidak</a:t>
            </a:r>
            <a:br/>
            <a:r>
              <a:rPr lang="en-US" dirty="0">
                <a:latin typeface="Arial"/>
              </a:rPr>
              <a:t>menyimpulkan akurasi inventaris.", "assumptions": "PIC masih usulan kecuali</a:t>
            </a:r>
            <a:br/>
            <a:r>
              <a:rPr lang="en-US" dirty="0">
                <a:latin typeface="Arial"/>
              </a:rPr>
              <a:t>tugas rapat Sari/Budi. Mulai, durasi dan effort belum ditetapkan; memerlukan</a:t>
            </a:r>
            <a:br/>
            <a:r>
              <a:rPr lang="en-US" dirty="0">
                <a:latin typeface="Arial"/>
              </a:rPr>
              <a:t>penunjukan, kapasitas, volume dan persetujuan kalender. Prasyarat wajib</a:t>
            </a:r>
            <a:br/>
            <a:r>
              <a:rPr lang="en-US" dirty="0">
                <a:latin typeface="Arial"/>
              </a:rPr>
              <a:t>dipenuhi; opsi tanpa kebutuhan tidak dijalankan.", "fact_ids": ["F0002", "F0009",</a:t>
            </a:r>
            <a:br/>
            <a:r>
              <a:rPr lang="en-US" dirty="0">
                <a:latin typeface="Arial"/>
              </a:rPr>
              <a:t>"F0010", "F0011"]}]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Action plan prioritas usulan</a:t>
            </a:r>
          </a:p>
          <a:p>
            <a:r>
              <a:rPr lang="en-US" dirty="0">
                <a:latin typeface="Arial"/>
              </a:rPr>
              <a:t>[{"id": "A001", "recommendation_id": "R001", "phase": "Rancangan bersyarat",</a:t>
            </a:r>
            <a:br/>
            <a:r>
              <a:rPr lang="en-US" dirty="0">
                <a:latin typeface="Arial"/>
              </a:rPr>
              <a:t>"priority": "P1", "task": "Terima format Sari dan daftar Budi sesuai tenggat rapat</a:t>
            </a:r>
            <a:br/>
            <a:r>
              <a:rPr lang="en-US" dirty="0">
                <a:latin typeface="Arial"/>
              </a:rPr>
              <a:t>rekaan; catat kesiapan data tanpa mengganti pemilik tugas.", "slide_summary":</a:t>
            </a:r>
            <a:br/>
            <a:r>
              <a:rPr lang="en-US" dirty="0">
                <a:latin typeface="Arial"/>
              </a:rPr>
              <a:t>"Terima format Sari dan daftar Budi sesuai tenggat rapat rekaan; catat kesiapan</a:t>
            </a:r>
            <a:br/>
            <a:r>
              <a:rPr lang="en-US" dirty="0">
                <a:latin typeface="Arial"/>
              </a:rPr>
              <a:t>data tanpa mengganti pemilik tugas.", "deliverable": "Format Sari (5 November</a:t>
            </a:r>
            <a:br/>
            <a:r>
              <a:rPr lang="en-US" dirty="0">
                <a:latin typeface="Arial"/>
              </a:rPr>
              <a:t>2026), daftar Budi (paling lambat 6 November 2026) dan log item belum jelas.",</a:t>
            </a:r>
            <a:br/>
            <a:r>
              <a:rPr lang="en-US" dirty="0">
                <a:latin typeface="Arial"/>
              </a:rPr>
              <a:t>"acceptance": "Tugas sumber berjalan tanpa menunggu otorisasi pilot.</a:t>
            </a:r>
            <a:br/>
            <a:r>
              <a:rPr lang="en-US" dirty="0">
                <a:latin typeface="Arial"/>
              </a:rPr>
              <a:t>Penerimaan persiapan tidak mensyaratkan bukti lengkap. Identitas minimum</a:t>
            </a:r>
            <a:br/>
            <a:r>
              <a:rPr lang="en-US" dirty="0">
                <a:latin typeface="Arial"/>
              </a:rPr>
              <a:t>untuk pilot dan pengecualian ditandai; jumlah/saldo bukan stok terverifikasi.",</a:t>
            </a:r>
            <a:br/>
            <a:r>
              <a:rPr lang="en-US" dirty="0">
                <a:latin typeface="Arial"/>
              </a:rPr>
              <a:t>"owner_role": "Sari/Budi tetap pemilik tugas sumber; fungsi penerima belum</a:t>
            </a:r>
            <a:br/>
            <a:r>
              <a:rPr lang="en-US" dirty="0">
                <a:latin typeface="Arial"/>
              </a:rPr>
              <a:t>ditetapkan.", "start_week": null, "duration_weeks": null, "effort_person_days":</a:t>
            </a:r>
            <a:br/>
            <a:r>
              <a:rPr lang="en-US" dirty="0">
                <a:latin typeface="Arial"/>
              </a:rPr>
              <a:t>null, "depends_on": [], "resources": "Data yang tersedia, format pencatatan dan</a:t>
            </a:r>
            <a:br/>
            <a:r>
              <a:rPr lang="en-US" dirty="0">
                <a:latin typeface="Arial"/>
              </a:rPr>
              <a:t>waktu personel yang harus dikonfirmasi.", "risk": "Data atau kapasitas belum</a:t>
            </a:r>
            <a:br/>
            <a:r>
              <a:rPr lang="en-US" dirty="0">
                <a:latin typeface="Arial"/>
              </a:rPr>
              <a:t>tersedia; hasil dapat disalahartikan sebagai verifikasi stok.", "mitigation": "Catat</a:t>
            </a:r>
            <a:br/>
            <a:r>
              <a:rPr lang="en-US" dirty="0">
                <a:latin typeface="Arial"/>
              </a:rPr>
              <a:t>keterbatasan, minta otorisasi, hentikan bila syarat gerbang tidak terpenuhi.</a:t>
            </a:r>
            <a:br/>
            <a:r>
              <a:rPr lang="en-US" dirty="0">
                <a:latin typeface="Arial"/>
              </a:rPr>
              <a:t>Tidak klaim akurasi stok.", "kpi": "Jumlah entri dan penanda belum terverifikasi</a:t>
            </a:r>
            <a:br/>
            <a:r>
              <a:rPr lang="en-US" dirty="0">
                <a:latin typeface="Arial"/>
              </a:rPr>
              <a:t>dilaporkan deskriptif; bukan akurasi stok.", "assumptions": "PIC masih usulan</a:t>
            </a:r>
            <a:br/>
            <a:r>
              <a:rPr lang="en-US" dirty="0">
                <a:latin typeface="Arial"/>
              </a:rPr>
              <a:t>kecuali tugas rapat Sari/Budi. Mulai, durasi dan effort belum ditetapkan;</a:t>
            </a:r>
            <a:br/>
            <a:r>
              <a:rPr lang="en-US" dirty="0">
                <a:latin typeface="Arial"/>
              </a:rPr>
              <a:t>memerlukan penunjukan, kapasitas, volume dan persetujuan kalender.</a:t>
            </a:r>
            <a:br/>
            <a:r>
              <a:rPr lang="en-US" dirty="0">
                <a:latin typeface="Arial"/>
              </a:rPr>
              <a:t>Prasyarat wajib dipenuhi; opsi tanpa kebutuhan tidak dijalankan.", "fact_ids":</a:t>
            </a:r>
            <a:br/>
            <a:r>
              <a:rPr lang="en-US" dirty="0">
                <a:latin typeface="Arial"/>
              </a:rPr>
              <a:t>["F0006", "F0007", "F0002"]}, {"id": "A002", "recommendation_id": "R001",</a:t>
            </a:r>
            <a:br/>
            <a:r>
              <a:rPr lang="en-US" dirty="0">
                <a:latin typeface="Arial"/>
              </a:rPr>
              <a:t>"phase": "Rancangan bersyarat", "priority": "P1", "task": "Rina mengoordinasikan</a:t>
            </a:r>
            <a:br/>
            <a:r>
              <a:rPr lang="en-US" dirty="0">
                <a:latin typeface="Arial"/>
              </a:rPr>
              <a:t>pertemuan setelah format/daftar tersedia; mintakan keputusan minimum dan</a:t>
            </a:r>
            <a:br/>
            <a:r>
              <a:rPr lang="en-US" dirty="0">
                <a:latin typeface="Arial"/>
              </a:rPr>
              <a:t>kelayakan beban sebelum menjadwalkan pilot.", "slide_summary": "Rina</a:t>
            </a:r>
            <a:br/>
            <a:r>
              <a:rPr lang="en-US" dirty="0">
                <a:latin typeface="Arial"/>
              </a:rPr>
              <a:t>mengoordinasikan pertemuan setelah format/daftar tersedia; mintakan</a:t>
            </a:r>
            <a:br/>
            <a:r>
              <a:rPr lang="en-US" dirty="0">
                <a:latin typeface="Arial"/>
              </a:rPr>
              <a:t>keputusan minimum dan kelayakan beban sebelum menjadwalkan pilot.",</a:t>
            </a:r>
            <a:br/>
            <a:r>
              <a:rPr lang="en-US" dirty="0">
                <a:latin typeface="Arial"/>
              </a:rPr>
              <a:t>"deliverable": "Catatan pertemuan/tanggal mulai atau keputusan belum bisa</a:t>
            </a:r>
            <a:br/>
            <a:r>
              <a:rPr lang="en-US" dirty="0">
                <a:latin typeface="Arial"/>
              </a:rPr>
              <a:t>mulai; penunjukan pihak berwenang dan estimasi yang diminta.", "acceptance":</a:t>
            </a:r>
            <a:br/>
            <a:r>
              <a:rPr lang="en-US" dirty="0">
                <a:latin typeface="Arial"/>
              </a:rPr>
              <a:t>"Rina hanya koordinator, bukan otomatis pemberi persetujuan. Pemilik proses</a:t>
            </a:r>
            <a:br/>
            <a:r>
              <a:rPr lang="en-US" dirty="0">
                <a:latin typeface="Arial"/>
              </a:rPr>
              <a:t>sesuai mandat menetapkan pemberi keputusan dan PIC seperlunya;</a:t>
            </a:r>
            <a:br/>
            <a:r>
              <a:rPr lang="en-US" dirty="0">
                <a:latin typeface="Arial"/>
              </a:rPr>
              <a:t>meminta/mengesahkan kapasitas, effort, kalender, protokol minimum dan</a:t>
            </a:r>
            <a:br/>
            <a:r>
              <a:rPr lang="en-US" dirty="0">
                <a:latin typeface="Arial"/>
              </a:rPr>
              <a:t>beban. Jika belum cukup: no-go.", "owner_role": "Rina: koordinasi sesuai</a:t>
            </a:r>
            <a:br/>
            <a:r>
              <a:rPr lang="en-US" dirty="0">
                <a:latin typeface="Arial"/>
              </a:rPr>
              <a:t>sumber. Pemberi keputusan/penyedia estimasi harus ditetapkan pemilik</a:t>
            </a:r>
            <a:br/>
            <a:r>
              <a:rPr lang="en-US" dirty="0">
                <a:latin typeface="Arial"/>
              </a:rPr>
              <a:t>proses.", "start_week": null, "duration_weeks": null, "effort_person_days": null,</a:t>
            </a:r>
            <a:br/>
            <a:r>
              <a:rPr lang="en-US" dirty="0">
                <a:latin typeface="Arial"/>
              </a:rPr>
              <a:t>"depends_on": ["A001"], "resources": "Data yang tersedia, format pencatatan</a:t>
            </a:r>
            <a:br/>
            <a:r>
              <a:rPr lang="en-US" dirty="0">
                <a:latin typeface="Arial"/>
              </a:rPr>
              <a:t>dan waktu personel yang harus dikonfirmasi.", "risk": "Data atau kapasitas</a:t>
            </a:r>
            <a:br/>
            <a:r>
              <a:rPr lang="en-US" dirty="0">
                <a:latin typeface="Arial"/>
              </a:rPr>
              <a:t>belum tersedia; hasil dapat disalahartikan sebagai verifikasi stok.", "mitigation":</a:t>
            </a:r>
            <a:br/>
            <a:r>
              <a:rPr lang="en-US" dirty="0">
                <a:latin typeface="Arial"/>
              </a:rPr>
              <a:t>"Catat keterbatasan, minta otorisasi, hentikan bila syarat gerbang tidak</a:t>
            </a:r>
            <a:br/>
            <a:r>
              <a:rPr lang="en-US" dirty="0">
                <a:latin typeface="Arial"/>
              </a:rPr>
              <a:t>terpenuhi. Tidak klaim akurasi stok.", "kpi": "Ketersediaan isian kapasitas dan</a:t>
            </a:r>
            <a:br/>
            <a:r>
              <a:rPr lang="en-US" dirty="0">
                <a:latin typeface="Arial"/>
              </a:rPr>
              <a:t>volume; belum menetapkan target angka.", "assumptions": "PIC masih usulan</a:t>
            </a:r>
            <a:br/>
            <a:r>
              <a:rPr lang="en-US" dirty="0">
                <a:latin typeface="Arial"/>
              </a:rPr>
              <a:t>kecuali tugas rapat Sari/Budi. Mulai, durasi dan effort belum ditetapkan;</a:t>
            </a:r>
            <a:br/>
            <a:r>
              <a:rPr lang="en-US" dirty="0">
                <a:latin typeface="Arial"/>
              </a:rPr>
              <a:t>memerlukan penunjukan, kapasitas, volume dan persetujuan kalender.</a:t>
            </a:r>
            <a:br/>
            <a:r>
              <a:rPr lang="en-US" dirty="0">
                <a:latin typeface="Arial"/>
              </a:rPr>
              <a:t>Prasyarat wajib dipenuhi; opsi tanpa kebutuhan tidak dijalankan.", "fact_ids":</a:t>
            </a:r>
            <a:br/>
            <a:r>
              <a:rPr lang="en-US" dirty="0">
                <a:latin typeface="Arial"/>
              </a:rPr>
              <a:t>["F0005", "F0008", "F0010", "F0011"]}, {"id": "A003", "recommendation_id":</a:t>
            </a:r>
            <a:br/>
            <a:r>
              <a:rPr lang="en-US" dirty="0">
                <a:latin typeface="Arial"/>
              </a:rPr>
              <a:t>"R002", "phase": "Rancangan bersyarat", "priority": "P1", "task": "Jika minimum</a:t>
            </a:r>
            <a:br/>
            <a:r>
              <a:rPr lang="en-US" dirty="0">
                <a:latin typeface="Arial"/>
              </a:rPr>
              <a:t>disepakati: validasi format dengan kasus sintetis, lakukan go/no-go, lalu pilot</a:t>
            </a:r>
            <a:br/>
            <a:r>
              <a:rPr lang="en-US" dirty="0">
                <a:latin typeface="Arial"/>
              </a:rPr>
              <a:t>paralel tanpa mengganti pencatatan resmi.", "slide_summary": "Jika minimum</a:t>
            </a:r>
            <a:br/>
            <a:r>
              <a:rPr lang="en-US" dirty="0">
                <a:latin typeface="Arial"/>
              </a:rPr>
              <a:t>disepakati: validasi format dengan kasus sintetis, lakukan go/no-go, lalu pilot</a:t>
            </a:r>
            <a:br/>
            <a:r>
              <a:rPr lang="en-US" dirty="0">
                <a:latin typeface="Arial"/>
              </a:rPr>
              <a:t>paralel tanpa mengganti pencatatan resmi.", "deliverable": "Checklist uji,</a:t>
            </a:r>
            <a:br/>
            <a:r>
              <a:rPr lang="en-US" dirty="0">
                <a:latin typeface="Arial"/>
              </a:rPr>
              <a:t>keputusan go/no-go dan catatan pilot bila diizinkan; tanpa izin dicatat tidak</a:t>
            </a:r>
            <a:br/>
            <a:r>
              <a:rPr lang="en-US" dirty="0">
                <a:latin typeface="Arial"/>
              </a:rPr>
              <a:t>dijalankan.", "acceptance": "Sebelum go: kolom, populasi/sampel/periode,</a:t>
            </a:r>
            <a:br/>
            <a:r>
              <a:rPr lang="en-US" dirty="0">
                <a:latin typeface="Arial"/>
              </a:rPr>
              <a:t>indikator, pengecualian, stop-rule, konflik, kapasitas/kalender dan dukungan</a:t>
            </a:r>
            <a:br/>
            <a:r>
              <a:rPr lang="en-US" dirty="0">
                <a:latin typeface="Arial"/>
              </a:rPr>
              <a:t>disahkan. Latihan hanya validasi prosedur; masalah kritis ditutup. Pilot paralel</a:t>
            </a:r>
            <a:br/>
            <a:r>
              <a:rPr lang="en-US" dirty="0">
                <a:latin typeface="Arial"/>
              </a:rPr>
              <a:t>mengikuti protokol; tidak menimpa sumber.", "owner_role": "Usulan fungsi</a:t>
            </a:r>
            <a:br/>
            <a:r>
              <a:rPr lang="en-US" dirty="0">
                <a:latin typeface="Arial"/>
              </a:rPr>
              <a:t>pelaksana/pengamat dan pemberi keputusan ditetapkan sesuai mandat pada</a:t>
            </a:r>
            <a:br/>
            <a:r>
              <a:rPr lang="en-US" dirty="0">
                <a:latin typeface="Arial"/>
              </a:rPr>
              <a:t>A002; boleh dirangkap.", "start_week": null, "duration_weeks": null,</a:t>
            </a:r>
            <a:br/>
            <a:r>
              <a:rPr lang="en-US" dirty="0">
                <a:latin typeface="Arial"/>
              </a:rPr>
              <a:t>"effort_person_days": null, "depends_on": ["A002"], "resources": "Data yang</a:t>
            </a:r>
            <a:br/>
            <a:r>
              <a:rPr lang="en-US" dirty="0">
                <a:latin typeface="Arial"/>
              </a:rPr>
              <a:t>tersedia, format pencatatan dan waktu personel yang harus dikonfirmasi.",</a:t>
            </a:r>
            <a:br/>
            <a:r>
              <a:rPr lang="en-US" dirty="0">
                <a:latin typeface="Arial"/>
              </a:rPr>
              <a:t>"risk": "Data atau kapasitas belum tersedia; hasil dapat disalahartikan sebagai</a:t>
            </a:r>
            <a:br/>
            <a:r>
              <a:rPr lang="en-US" dirty="0">
                <a:latin typeface="Arial"/>
              </a:rPr>
              <a:t>verifikasi stok.", "mitigation": "Catat keterbatasan, minta otorisasi, hentikan bila</a:t>
            </a:r>
            <a:br/>
            <a:r>
              <a:rPr lang="en-US" dirty="0">
                <a:latin typeface="Arial"/>
              </a:rPr>
              <a:t>syarat gerbang tidak terpenuhi. Tidak klaim akurasi stok.", "kpi": "Hasil skenario</a:t>
            </a:r>
            <a:br/>
            <a:r>
              <a:rPr lang="en-US" dirty="0">
                <a:latin typeface="Arial"/>
              </a:rPr>
              <a:t>latihan tercatat; tidak mengklaim efektivitas operasional.", "assumptions": "PIC</a:t>
            </a:r>
            <a:br/>
            <a:r>
              <a:rPr lang="en-US" dirty="0">
                <a:latin typeface="Arial"/>
              </a:rPr>
              <a:t>masih usulan kecuali tugas rapat Sari/Budi. Mulai, durasi dan effort belum</a:t>
            </a:r>
            <a:br/>
            <a:r>
              <a:rPr lang="en-US" dirty="0">
                <a:latin typeface="Arial"/>
              </a:rPr>
              <a:t>ditetapkan; memerlukan penunjukan, kapasitas, volume dan persetujuan</a:t>
            </a:r>
            <a:br/>
            <a:r>
              <a:rPr lang="en-US" dirty="0">
                <a:latin typeface="Arial"/>
              </a:rPr>
              <a:t>kalender. Prasyarat wajib dipenuhi; opsi tanpa kebutuhan tidak dijalankan.",</a:t>
            </a:r>
            <a:br/>
            <a:r>
              <a:rPr lang="en-US" dirty="0">
                <a:latin typeface="Arial"/>
              </a:rPr>
              <a:t>"fact_ids": ["F0003", "F0004", "F0005", "F0010"]}, {"id": "A004",</a:t>
            </a:r>
            <a:br/>
            <a:r>
              <a:rPr lang="en-US" dirty="0">
                <a:latin typeface="Arial"/>
              </a:rPr>
              <a:t>"recommendation_id": "R002", "phase": "Rancangan bersyarat", "priority": "P1",</a:t>
            </a:r>
            <a:br/>
            <a:r>
              <a:rPr lang="en-US" dirty="0">
                <a:latin typeface="Arial"/>
              </a:rPr>
              <a:t>"task": "Evaluasi kualitas catatan atau tutup no-go; mintakan keputusan terpisah</a:t>
            </a:r>
            <a:br/>
            <a:r>
              <a:rPr lang="en-US" dirty="0">
                <a:latin typeface="Arial"/>
              </a:rPr>
              <a:t>apakah verifikasi stok fisik diperlukan.", "slide_summary": "Evaluasi kualitas</a:t>
            </a:r>
            <a:br/>
            <a:r>
              <a:rPr lang="en-US" dirty="0">
                <a:latin typeface="Arial"/>
              </a:rPr>
              <a:t>catatan atau tutup no-go; mintakan keputusan terpisah apakah verifikasi stok</a:t>
            </a:r>
            <a:br/>
            <a:r>
              <a:rPr lang="en-US" dirty="0">
                <a:latin typeface="Arial"/>
              </a:rPr>
              <a:t>fisik diperlukan.", "deliverable": "Laporan deskriptif/perbaikan sesuai mode</a:t>
            </a:r>
            <a:br/>
            <a:r>
              <a:rPr lang="en-US" dirty="0">
                <a:latin typeface="Arial"/>
              </a:rPr>
              <a:t>disepakati; keputusan tidak perlu/perlu gerbang stok terpisah/belum dapat</a:t>
            </a:r>
            <a:br/>
            <a:r>
              <a:rPr lang="en-US" dirty="0">
                <a:latin typeface="Arial"/>
              </a:rPr>
              <a:t>diputuskan.", "acceptance": "Ikuti kriteria dan penutupan protokol; tanpa</a:t>
            </a:r>
            <a:br/>
            <a:r>
              <a:rPr lang="en-US" dirty="0">
                <a:latin typeface="Arial"/>
              </a:rPr>
              <a:t>baseline tidak klaim perbaikan. Pihak berwenang A002 meninjau kebutuhan stok</a:t>
            </a:r>
            <a:br/>
            <a:r>
              <a:rPr lang="en-US" dirty="0">
                <a:latin typeface="Arial"/>
              </a:rPr>
              <a:t>saat penutupan/evaluasi. Jika perlu: otorisasi, metode hitung, saldo awal,</a:t>
            </a:r>
            <a:br/>
            <a:r>
              <a:rPr lang="en-US" dirty="0">
                <a:latin typeface="Arial"/>
              </a:rPr>
              <a:t>kapasitas dan kriteria wajib disetujui sebelum hitung fisik.", "owner_role":</a:t>
            </a:r>
            <a:br/>
            <a:r>
              <a:rPr lang="en-US" dirty="0">
                <a:latin typeface="Arial"/>
              </a:rPr>
              <a:t>"Fungsi evaluasi dan pemberi keputusan yang ditetapkan A002; bukan</a:t>
            </a:r>
            <a:br/>
            <a:r>
              <a:rPr lang="en-US" dirty="0">
                <a:latin typeface="Arial"/>
              </a:rPr>
              <a:t>penunjukan orang baru dari AI.", "start_week": null, "duration_weeks": null,</a:t>
            </a:r>
            <a:br/>
            <a:r>
              <a:rPr lang="en-US" dirty="0">
                <a:latin typeface="Arial"/>
              </a:rPr>
              <a:t>"effort_person_days": null, "depends_on": ["A003"], "resources": "Data yang</a:t>
            </a:r>
            <a:br/>
            <a:r>
              <a:rPr lang="en-US" dirty="0">
                <a:latin typeface="Arial"/>
              </a:rPr>
              <a:t>tersedia, format pencatatan dan waktu personel yang harus dikonfirmasi.",</a:t>
            </a:r>
            <a:br/>
            <a:r>
              <a:rPr lang="en-US" dirty="0">
                <a:latin typeface="Arial"/>
              </a:rPr>
              <a:t>"risk": "Data atau kapasitas belum tersedia; hasil dapat disalahartikan sebagai</a:t>
            </a:r>
            <a:br/>
            <a:r>
              <a:rPr lang="en-US" dirty="0">
                <a:latin typeface="Arial"/>
              </a:rPr>
              <a:t>verifikasi stok.", "mitigation": "Catat keterbatasan, minta otorisasi, hentikan bila</a:t>
            </a:r>
            <a:br/>
            <a:r>
              <a:rPr lang="en-US" dirty="0">
                <a:latin typeface="Arial"/>
              </a:rPr>
              <a:t>syarat gerbang tidak terpenuhi. Tidak klaim akurasi stok.", "kpi": "Indikator</a:t>
            </a:r>
            <a:br/>
            <a:r>
              <a:rPr lang="en-US" dirty="0">
                <a:latin typeface="Arial"/>
              </a:rPr>
              <a:t>protokol dilaporkan bersama denominator dan keterbatasan; tidak</a:t>
            </a:r>
            <a:br/>
            <a:r>
              <a:rPr lang="en-US" dirty="0">
                <a:latin typeface="Arial"/>
              </a:rPr>
              <a:t>menyimpulkan akurasi inventaris.", "assumptions": "PIC masih usulan kecuali</a:t>
            </a:r>
            <a:br/>
            <a:r>
              <a:rPr lang="en-US" dirty="0">
                <a:latin typeface="Arial"/>
              </a:rPr>
              <a:t>tugas rapat Sari/Budi. Mulai, durasi dan effort belum ditetapkan; memerlukan</a:t>
            </a:r>
            <a:br/>
            <a:r>
              <a:rPr lang="en-US" dirty="0">
                <a:latin typeface="Arial"/>
              </a:rPr>
              <a:t>penunjukan, kapasitas, volume dan persetujuan kalender. Prasyarat wajib</a:t>
            </a:r>
            <a:br/>
            <a:r>
              <a:rPr lang="en-US" dirty="0">
                <a:latin typeface="Arial"/>
              </a:rPr>
              <a:t>dipenuhi; opsi tanpa kebutuhan tidak dijalankan.", "fact_ids": ["F0002", "F0009",</a:t>
            </a:r>
            <a:br/>
            <a:r>
              <a:rPr lang="en-US" dirty="0">
                <a:latin typeface="Arial"/>
              </a:rPr>
              <a:t>"F0010", "F0011"]}]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Action plan prioritas usulan</a:t>
            </a:r>
          </a:p>
          <a:p>
            <a:r>
              <a:rPr lang="en-US" dirty="0">
                <a:latin typeface="Arial"/>
              </a:rPr>
              <a:t>[{"id": "A001", "recommendation_id": "R001", "phase": "Rancangan bersyarat",</a:t>
            </a:r>
            <a:br/>
            <a:r>
              <a:rPr lang="en-US" dirty="0">
                <a:latin typeface="Arial"/>
              </a:rPr>
              <a:t>"priority": "P1", "task": "Terima format Sari dan daftar Budi sesuai tenggat rapat</a:t>
            </a:r>
            <a:br/>
            <a:r>
              <a:rPr lang="en-US" dirty="0">
                <a:latin typeface="Arial"/>
              </a:rPr>
              <a:t>rekaan; catat kesiapan data tanpa mengganti pemilik tugas.", "slide_summary":</a:t>
            </a:r>
            <a:br/>
            <a:r>
              <a:rPr lang="en-US" dirty="0">
                <a:latin typeface="Arial"/>
              </a:rPr>
              <a:t>"Terima format Sari dan daftar Budi sesuai tenggat rapat rekaan; catat kesiapan</a:t>
            </a:r>
            <a:br/>
            <a:r>
              <a:rPr lang="en-US" dirty="0">
                <a:latin typeface="Arial"/>
              </a:rPr>
              <a:t>data tanpa mengganti pemilik tugas.", "deliverable": "Format Sari (5 November</a:t>
            </a:r>
            <a:br/>
            <a:r>
              <a:rPr lang="en-US" dirty="0">
                <a:latin typeface="Arial"/>
              </a:rPr>
              <a:t>2026), daftar Budi (paling lambat 6 November 2026) dan log item belum jelas.",</a:t>
            </a:r>
            <a:br/>
            <a:r>
              <a:rPr lang="en-US" dirty="0">
                <a:latin typeface="Arial"/>
              </a:rPr>
              <a:t>"acceptance": "Tugas sumber berjalan tanpa menunggu otorisasi pilot.</a:t>
            </a:r>
            <a:br/>
            <a:r>
              <a:rPr lang="en-US" dirty="0">
                <a:latin typeface="Arial"/>
              </a:rPr>
              <a:t>Penerimaan persiapan tidak mensyaratkan bukti lengkap. Identitas minimum</a:t>
            </a:r>
            <a:br/>
            <a:r>
              <a:rPr lang="en-US" dirty="0">
                <a:latin typeface="Arial"/>
              </a:rPr>
              <a:t>untuk pilot dan pengecualian ditandai; jumlah/saldo bukan stok terverifikasi.",</a:t>
            </a:r>
            <a:br/>
            <a:r>
              <a:rPr lang="en-US" dirty="0">
                <a:latin typeface="Arial"/>
              </a:rPr>
              <a:t>"owner_role": "Sari/Budi tetap pemilik tugas sumber; fungsi penerima belum</a:t>
            </a:r>
            <a:br/>
            <a:r>
              <a:rPr lang="en-US" dirty="0">
                <a:latin typeface="Arial"/>
              </a:rPr>
              <a:t>ditetapkan.", "start_week": null, "duration_weeks": null, "effort_person_days":</a:t>
            </a:r>
            <a:br/>
            <a:r>
              <a:rPr lang="en-US" dirty="0">
                <a:latin typeface="Arial"/>
              </a:rPr>
              <a:t>null, "depends_on": [], "resources": "Data yang tersedia, format pencatatan dan</a:t>
            </a:r>
            <a:br/>
            <a:r>
              <a:rPr lang="en-US" dirty="0">
                <a:latin typeface="Arial"/>
              </a:rPr>
              <a:t>waktu personel yang harus dikonfirmasi.", "risk": "Data atau kapasitas belum</a:t>
            </a:r>
            <a:br/>
            <a:r>
              <a:rPr lang="en-US" dirty="0">
                <a:latin typeface="Arial"/>
              </a:rPr>
              <a:t>tersedia; hasil dapat disalahartikan sebagai verifikasi stok.", "mitigation": "Catat</a:t>
            </a:r>
            <a:br/>
            <a:r>
              <a:rPr lang="en-US" dirty="0">
                <a:latin typeface="Arial"/>
              </a:rPr>
              <a:t>keterbatasan, minta otorisasi, hentikan bila syarat gerbang tidak terpenuhi.</a:t>
            </a:r>
            <a:br/>
            <a:r>
              <a:rPr lang="en-US" dirty="0">
                <a:latin typeface="Arial"/>
              </a:rPr>
              <a:t>Tidak klaim akurasi stok.", "kpi": "Jumlah entri dan penanda belum terverifikasi</a:t>
            </a:r>
            <a:br/>
            <a:r>
              <a:rPr lang="en-US" dirty="0">
                <a:latin typeface="Arial"/>
              </a:rPr>
              <a:t>dilaporkan deskriptif; bukan akurasi stok.", "assumptions": "PIC masih usulan</a:t>
            </a:r>
            <a:br/>
            <a:r>
              <a:rPr lang="en-US" dirty="0">
                <a:latin typeface="Arial"/>
              </a:rPr>
              <a:t>kecuali tugas rapat Sari/Budi. Mulai, durasi dan effort belum ditetapkan;</a:t>
            </a:r>
            <a:br/>
            <a:r>
              <a:rPr lang="en-US" dirty="0">
                <a:latin typeface="Arial"/>
              </a:rPr>
              <a:t>memerlukan penunjukan, kapasitas, volume dan persetujuan kalender.</a:t>
            </a:r>
            <a:br/>
            <a:r>
              <a:rPr lang="en-US" dirty="0">
                <a:latin typeface="Arial"/>
              </a:rPr>
              <a:t>Prasyarat wajib dipenuhi; opsi tanpa kebutuhan tidak dijalankan.", "fact_ids":</a:t>
            </a:r>
            <a:br/>
            <a:r>
              <a:rPr lang="en-US" dirty="0">
                <a:latin typeface="Arial"/>
              </a:rPr>
              <a:t>["F0006", "F0007", "F0002"]}, {"id": "A002", "recommendation_id": "R001",</a:t>
            </a:r>
            <a:br/>
            <a:r>
              <a:rPr lang="en-US" dirty="0">
                <a:latin typeface="Arial"/>
              </a:rPr>
              <a:t>"phase": "Rancangan bersyarat", "priority": "P1", "task": "Rina mengoordinasikan</a:t>
            </a:r>
            <a:br/>
            <a:r>
              <a:rPr lang="en-US" dirty="0">
                <a:latin typeface="Arial"/>
              </a:rPr>
              <a:t>pertemuan setelah format/daftar tersedia; mintakan keputusan minimum dan</a:t>
            </a:r>
            <a:br/>
            <a:r>
              <a:rPr lang="en-US" dirty="0">
                <a:latin typeface="Arial"/>
              </a:rPr>
              <a:t>kelayakan beban sebelum menjadwalkan pilot.", "slide_summary": "Rina</a:t>
            </a:r>
            <a:br/>
            <a:r>
              <a:rPr lang="en-US" dirty="0">
                <a:latin typeface="Arial"/>
              </a:rPr>
              <a:t>mengoordinasikan pertemuan setelah format/daftar tersedia; mintakan</a:t>
            </a:r>
            <a:br/>
            <a:r>
              <a:rPr lang="en-US" dirty="0">
                <a:latin typeface="Arial"/>
              </a:rPr>
              <a:t>keputusan minimum dan kelayakan beban sebelum menjadwalkan pilot.",</a:t>
            </a:r>
            <a:br/>
            <a:r>
              <a:rPr lang="en-US" dirty="0">
                <a:latin typeface="Arial"/>
              </a:rPr>
              <a:t>"deliverable": "Catatan pertemuan/tanggal mulai atau keputusan belum bisa</a:t>
            </a:r>
            <a:br/>
            <a:r>
              <a:rPr lang="en-US" dirty="0">
                <a:latin typeface="Arial"/>
              </a:rPr>
              <a:t>mulai; penunjukan pihak berwenang dan estimasi yang diminta.", "acceptance":</a:t>
            </a:r>
            <a:br/>
            <a:r>
              <a:rPr lang="en-US" dirty="0">
                <a:latin typeface="Arial"/>
              </a:rPr>
              <a:t>"Rina hanya koordinator, bukan otomatis pemberi persetujuan. Pemilik proses</a:t>
            </a:r>
            <a:br/>
            <a:r>
              <a:rPr lang="en-US" dirty="0">
                <a:latin typeface="Arial"/>
              </a:rPr>
              <a:t>sesuai mandat menetapkan pemberi keputusan dan PIC seperlunya;</a:t>
            </a:r>
            <a:br/>
            <a:r>
              <a:rPr lang="en-US" dirty="0">
                <a:latin typeface="Arial"/>
              </a:rPr>
              <a:t>meminta/mengesahkan kapasitas, effort, kalender, protokol minimum dan</a:t>
            </a:r>
            <a:br/>
            <a:r>
              <a:rPr lang="en-US" dirty="0">
                <a:latin typeface="Arial"/>
              </a:rPr>
              <a:t>beban. Jika belum cukup: no-go.", "owner_role": "Rina: koordinasi sesuai</a:t>
            </a:r>
            <a:br/>
            <a:r>
              <a:rPr lang="en-US" dirty="0">
                <a:latin typeface="Arial"/>
              </a:rPr>
              <a:t>sumber. Pemberi keputusan/penyedia estimasi harus ditetapkan pemilik</a:t>
            </a:r>
            <a:br/>
            <a:r>
              <a:rPr lang="en-US" dirty="0">
                <a:latin typeface="Arial"/>
              </a:rPr>
              <a:t>proses.", "start_week": null, "duration_weeks": null, "effort_person_days": null,</a:t>
            </a:r>
            <a:br/>
            <a:r>
              <a:rPr lang="en-US" dirty="0">
                <a:latin typeface="Arial"/>
              </a:rPr>
              <a:t>"depends_on": ["A001"], "resources": "Data yang tersedia, format pencatatan</a:t>
            </a:r>
            <a:br/>
            <a:r>
              <a:rPr lang="en-US" dirty="0">
                <a:latin typeface="Arial"/>
              </a:rPr>
              <a:t>dan waktu personel yang harus dikonfirmasi.", "risk": "Data atau kapasitas</a:t>
            </a:r>
            <a:br/>
            <a:r>
              <a:rPr lang="en-US" dirty="0">
                <a:latin typeface="Arial"/>
              </a:rPr>
              <a:t>belum tersedia; hasil dapat disalahartikan sebagai verifikasi stok.", "mitigation":</a:t>
            </a:r>
            <a:br/>
            <a:r>
              <a:rPr lang="en-US" dirty="0">
                <a:latin typeface="Arial"/>
              </a:rPr>
              <a:t>"Catat keterbatasan, minta otorisasi, hentikan bila syarat gerbang tidak</a:t>
            </a:r>
            <a:br/>
            <a:r>
              <a:rPr lang="en-US" dirty="0">
                <a:latin typeface="Arial"/>
              </a:rPr>
              <a:t>terpenuhi. Tidak klaim akurasi stok.", "kpi": "Ketersediaan isian kapasitas dan</a:t>
            </a:r>
            <a:br/>
            <a:r>
              <a:rPr lang="en-US" dirty="0">
                <a:latin typeface="Arial"/>
              </a:rPr>
              <a:t>volume; belum menetapkan target angka.", "assumptions": "PIC masih usulan</a:t>
            </a:r>
            <a:br/>
            <a:r>
              <a:rPr lang="en-US" dirty="0">
                <a:latin typeface="Arial"/>
              </a:rPr>
              <a:t>kecuali tugas rapat Sari/Budi. Mulai, durasi dan effort belum ditetapkan;</a:t>
            </a:r>
            <a:br/>
            <a:r>
              <a:rPr lang="en-US" dirty="0">
                <a:latin typeface="Arial"/>
              </a:rPr>
              <a:t>memerlukan penunjukan, kapasitas, volume dan persetujuan kalender.</a:t>
            </a:r>
            <a:br/>
            <a:r>
              <a:rPr lang="en-US" dirty="0">
                <a:latin typeface="Arial"/>
              </a:rPr>
              <a:t>Prasyarat wajib dipenuhi; opsi tanpa kebutuhan tidak dijalankan.", "fact_ids":</a:t>
            </a:r>
            <a:br/>
            <a:r>
              <a:rPr lang="en-US" dirty="0">
                <a:latin typeface="Arial"/>
              </a:rPr>
              <a:t>["F0005", "F0008", "F0010", "F0011"]}, {"id": "A003", "recommendation_id":</a:t>
            </a:r>
            <a:br/>
            <a:r>
              <a:rPr lang="en-US" dirty="0">
                <a:latin typeface="Arial"/>
              </a:rPr>
              <a:t>"R002", "phase": "Rancangan bersyarat", "priority": "P1", "task": "Jika minimum</a:t>
            </a:r>
            <a:br/>
            <a:r>
              <a:rPr lang="en-US" dirty="0">
                <a:latin typeface="Arial"/>
              </a:rPr>
              <a:t>disepakati: validasi format dengan kasus sintetis, lakukan go/no-go, lalu pilot</a:t>
            </a:r>
            <a:br/>
            <a:r>
              <a:rPr lang="en-US" dirty="0">
                <a:latin typeface="Arial"/>
              </a:rPr>
              <a:t>paralel tanpa mengganti pencatatan resmi.", "slide_summary": "Jika minimum</a:t>
            </a:r>
            <a:br/>
            <a:r>
              <a:rPr lang="en-US" dirty="0">
                <a:latin typeface="Arial"/>
              </a:rPr>
              <a:t>disepakati: validasi format dengan kasus sintetis, lakukan go/no-go, lalu pilot</a:t>
            </a:r>
            <a:br/>
            <a:r>
              <a:rPr lang="en-US" dirty="0">
                <a:latin typeface="Arial"/>
              </a:rPr>
              <a:t>paralel tanpa mengganti pencatatan resmi.", "deliverable": "Checklist uji,</a:t>
            </a:r>
            <a:br/>
            <a:r>
              <a:rPr lang="en-US" dirty="0">
                <a:latin typeface="Arial"/>
              </a:rPr>
              <a:t>keputusan go/no-go dan catatan pilot bila diizinkan; tanpa izin dicatat tidak</a:t>
            </a:r>
            <a:br/>
            <a:r>
              <a:rPr lang="en-US" dirty="0">
                <a:latin typeface="Arial"/>
              </a:rPr>
              <a:t>dijalankan.", "acceptance": "Sebelum go: kolom, populasi/sampel/periode,</a:t>
            </a:r>
            <a:br/>
            <a:r>
              <a:rPr lang="en-US" dirty="0">
                <a:latin typeface="Arial"/>
              </a:rPr>
              <a:t>indikator, pengecualian, stop-rule, konflik, kapasitas/kalender dan dukungan</a:t>
            </a:r>
            <a:br/>
            <a:r>
              <a:rPr lang="en-US" dirty="0">
                <a:latin typeface="Arial"/>
              </a:rPr>
              <a:t>disahkan. Latihan hanya validasi prosedur; masalah kritis ditutup. Pilot paralel</a:t>
            </a:r>
            <a:br/>
            <a:r>
              <a:rPr lang="en-US" dirty="0">
                <a:latin typeface="Arial"/>
              </a:rPr>
              <a:t>mengikuti protokol; tidak menimpa sumber.", "owner_role": "Usulan fungsi</a:t>
            </a:r>
            <a:br/>
            <a:r>
              <a:rPr lang="en-US" dirty="0">
                <a:latin typeface="Arial"/>
              </a:rPr>
              <a:t>pelaksana/pengamat dan pemberi keputusan ditetapkan sesuai mandat pada</a:t>
            </a:r>
            <a:br/>
            <a:r>
              <a:rPr lang="en-US" dirty="0">
                <a:latin typeface="Arial"/>
              </a:rPr>
              <a:t>A002; boleh dirangkap.", "start_week": null, "duration_weeks": null,</a:t>
            </a:r>
            <a:br/>
            <a:r>
              <a:rPr lang="en-US" dirty="0">
                <a:latin typeface="Arial"/>
              </a:rPr>
              <a:t>"effort_person_days": null, "depends_on": ["A002"], "resources": "Data yang</a:t>
            </a:r>
            <a:br/>
            <a:r>
              <a:rPr lang="en-US" dirty="0">
                <a:latin typeface="Arial"/>
              </a:rPr>
              <a:t>tersedia, format pencatatan dan waktu personel yang harus dikonfirmasi.",</a:t>
            </a:r>
            <a:br/>
            <a:r>
              <a:rPr lang="en-US" dirty="0">
                <a:latin typeface="Arial"/>
              </a:rPr>
              <a:t>"risk": "Data atau kapasitas belum tersedia; hasil dapat disalahartikan sebagai</a:t>
            </a:r>
            <a:br/>
            <a:r>
              <a:rPr lang="en-US" dirty="0">
                <a:latin typeface="Arial"/>
              </a:rPr>
              <a:t>verifikasi stok.", "mitigation": "Catat keterbatasan, minta otorisasi, hentikan bila</a:t>
            </a:r>
            <a:br/>
            <a:r>
              <a:rPr lang="en-US" dirty="0">
                <a:latin typeface="Arial"/>
              </a:rPr>
              <a:t>syarat gerbang tidak terpenuhi. Tidak klaim akurasi stok.", "kpi": "Hasil skenario</a:t>
            </a:r>
            <a:br/>
            <a:r>
              <a:rPr lang="en-US" dirty="0">
                <a:latin typeface="Arial"/>
              </a:rPr>
              <a:t>latihan tercatat; tidak mengklaim efektivitas operasional.", "assumptions": "PIC</a:t>
            </a:r>
            <a:br/>
            <a:r>
              <a:rPr lang="en-US" dirty="0">
                <a:latin typeface="Arial"/>
              </a:rPr>
              <a:t>masih usulan kecuali tugas rapat Sari/Budi. Mulai, durasi dan effort belum</a:t>
            </a:r>
            <a:br/>
            <a:r>
              <a:rPr lang="en-US" dirty="0">
                <a:latin typeface="Arial"/>
              </a:rPr>
              <a:t>ditetapkan; memerlukan penunjukan, kapasitas, volume dan persetujuan</a:t>
            </a:r>
            <a:br/>
            <a:r>
              <a:rPr lang="en-US" dirty="0">
                <a:latin typeface="Arial"/>
              </a:rPr>
              <a:t>kalender. Prasyarat wajib dipenuhi; opsi tanpa kebutuhan tidak dijalankan.",</a:t>
            </a:r>
            <a:br/>
            <a:r>
              <a:rPr lang="en-US" dirty="0">
                <a:latin typeface="Arial"/>
              </a:rPr>
              <a:t>"fact_ids": ["F0003", "F0004", "F0005", "F0010"]}, {"id": "A004",</a:t>
            </a:r>
            <a:br/>
            <a:r>
              <a:rPr lang="en-US" dirty="0">
                <a:latin typeface="Arial"/>
              </a:rPr>
              <a:t>"recommendation_id": "R002", "phase": "Rancangan bersyarat", "priority": "P1",</a:t>
            </a:r>
            <a:br/>
            <a:r>
              <a:rPr lang="en-US" dirty="0">
                <a:latin typeface="Arial"/>
              </a:rPr>
              <a:t>"task": "Evaluasi kualitas catatan atau tutup no-go; mintakan keputusan terpisah</a:t>
            </a:r>
            <a:br/>
            <a:r>
              <a:rPr lang="en-US" dirty="0">
                <a:latin typeface="Arial"/>
              </a:rPr>
              <a:t>apakah verifikasi stok fisik diperlukan.", "slide_summary": "Evaluasi kualitas</a:t>
            </a:r>
            <a:br/>
            <a:r>
              <a:rPr lang="en-US" dirty="0">
                <a:latin typeface="Arial"/>
              </a:rPr>
              <a:t>catatan atau tutup no-go; mintakan keputusan terpisah apakah verifikasi stok</a:t>
            </a:r>
            <a:br/>
            <a:r>
              <a:rPr lang="en-US" dirty="0">
                <a:latin typeface="Arial"/>
              </a:rPr>
              <a:t>fisik diperlukan.", "deliverable": "Laporan deskriptif/perbaikan sesuai mode</a:t>
            </a:r>
            <a:br/>
            <a:r>
              <a:rPr lang="en-US" dirty="0">
                <a:latin typeface="Arial"/>
              </a:rPr>
              <a:t>disepakati; keputusan tidak perlu/perlu gerbang stok terpisah/belum dapat</a:t>
            </a:r>
            <a:br/>
            <a:r>
              <a:rPr lang="en-US" dirty="0">
                <a:latin typeface="Arial"/>
              </a:rPr>
              <a:t>diputuskan.", "acceptance": "Ikuti kriteria dan penutupan protokol; tanpa</a:t>
            </a:r>
            <a:br/>
            <a:r>
              <a:rPr lang="en-US" dirty="0">
                <a:latin typeface="Arial"/>
              </a:rPr>
              <a:t>baseline tidak klaim perbaikan. Pihak berwenang A002 meninjau kebutuhan stok</a:t>
            </a:r>
            <a:br/>
            <a:r>
              <a:rPr lang="en-US" dirty="0">
                <a:latin typeface="Arial"/>
              </a:rPr>
              <a:t>saat penutupan/evaluasi. Jika perlu: otorisasi, metode hitung, saldo awal,</a:t>
            </a:r>
            <a:br/>
            <a:r>
              <a:rPr lang="en-US" dirty="0">
                <a:latin typeface="Arial"/>
              </a:rPr>
              <a:t>kapasitas dan kriteria wajib disetujui sebelum hitung fisik.", "owner_role":</a:t>
            </a:r>
            <a:br/>
            <a:r>
              <a:rPr lang="en-US" dirty="0">
                <a:latin typeface="Arial"/>
              </a:rPr>
              <a:t>"Fungsi evaluasi dan pemberi keputusan yang ditetapkan A002; bukan</a:t>
            </a:r>
            <a:br/>
            <a:r>
              <a:rPr lang="en-US" dirty="0">
                <a:latin typeface="Arial"/>
              </a:rPr>
              <a:t>penunjukan orang baru dari AI.", "start_week": null, "duration_weeks": null,</a:t>
            </a:r>
            <a:br/>
            <a:r>
              <a:rPr lang="en-US" dirty="0">
                <a:latin typeface="Arial"/>
              </a:rPr>
              <a:t>"effort_person_days": null, "depends_on": ["A003"], "resources": "Data yang</a:t>
            </a:r>
            <a:br/>
            <a:r>
              <a:rPr lang="en-US" dirty="0">
                <a:latin typeface="Arial"/>
              </a:rPr>
              <a:t>tersedia, format pencatatan dan waktu personel yang harus dikonfirmasi.",</a:t>
            </a:r>
            <a:br/>
            <a:r>
              <a:rPr lang="en-US" dirty="0">
                <a:latin typeface="Arial"/>
              </a:rPr>
              <a:t>"risk": "Data atau kapasitas belum tersedia; hasil dapat disalahartikan sebagai</a:t>
            </a:r>
            <a:br/>
            <a:r>
              <a:rPr lang="en-US" dirty="0">
                <a:latin typeface="Arial"/>
              </a:rPr>
              <a:t>verifikasi stok.", "mitigation": "Catat keterbatasan, minta otorisasi, hentikan bila</a:t>
            </a:r>
            <a:br/>
            <a:r>
              <a:rPr lang="en-US" dirty="0">
                <a:latin typeface="Arial"/>
              </a:rPr>
              <a:t>syarat gerbang tidak terpenuhi. Tidak klaim akurasi stok.", "kpi": "Indikator</a:t>
            </a:r>
            <a:br/>
            <a:r>
              <a:rPr lang="en-US" dirty="0">
                <a:latin typeface="Arial"/>
              </a:rPr>
              <a:t>protokol dilaporkan bersama denominator dan keterbatasan; tidak</a:t>
            </a:r>
            <a:br/>
            <a:r>
              <a:rPr lang="en-US" dirty="0">
                <a:latin typeface="Arial"/>
              </a:rPr>
              <a:t>menyimpulkan akurasi inventaris.", "assumptions": "PIC masih usulan kecuali</a:t>
            </a:r>
            <a:br/>
            <a:r>
              <a:rPr lang="en-US" dirty="0">
                <a:latin typeface="Arial"/>
              </a:rPr>
              <a:t>tugas rapat Sari/Budi. Mulai, durasi dan effort belum ditetapkan; memerlukan</a:t>
            </a:r>
            <a:br/>
            <a:r>
              <a:rPr lang="en-US" dirty="0">
                <a:latin typeface="Arial"/>
              </a:rPr>
              <a:t>penunjukan, kapasitas, volume dan persetujuan kalender. Prasyarat wajib</a:t>
            </a:r>
            <a:br/>
            <a:r>
              <a:rPr lang="en-US" dirty="0">
                <a:latin typeface="Arial"/>
              </a:rPr>
              <a:t>dipenuhi; opsi tanpa kebutuhan tidak dijalankan.", "fact_ids": ["F0002", "F0009",</a:t>
            </a:r>
            <a:br/>
            <a:r>
              <a:rPr lang="en-US" dirty="0">
                <a:latin typeface="Arial"/>
              </a:rPr>
              <a:t>"F0010", "F0011"]}]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Persetujuan yang dibutuhkan</a:t>
            </a:r>
          </a:p>
          <a:p>
            <a:r>
              <a:rPr lang="en-US" dirty="0">
                <a:latin typeface="Arial"/>
              </a:rPr>
              <a:t>["Semua nama, data, tanggal dan gudang rekaan; usulan ini tidak menjadi</a:t>
            </a:r>
            <a:br/>
            <a:r>
              <a:rPr lang="en-US" dirty="0">
                <a:latin typeface="Arial"/>
              </a:rPr>
              <a:t>keputusan atau persetujuan rapat.", "Seluruh minggu mulai, durasi dan effort</a:t>
            </a:r>
            <a:br/>
            <a:r>
              <a:rPr lang="en-US" dirty="0">
                <a:latin typeface="Arial"/>
              </a:rPr>
              <a:t>bernilai null/belum ditetapkan. Tidak ada angka jadwal ilustratif. Kapasitas,</a:t>
            </a:r>
            <a:br/>
            <a:r>
              <a:rPr lang="en-US" dirty="0">
                <a:latin typeface="Arial"/>
              </a:rPr>
              <a:t>volume, estimasi effort dan persetujuan kalender wajib tersedia sebelum</a:t>
            </a:r>
            <a:br/>
            <a:r>
              <a:rPr lang="en-US" dirty="0">
                <a:latin typeface="Arial"/>
              </a:rPr>
              <a:t>penjadwalan.", "Tanggal tugas rapat tidak digantikan kalender usulan. Semua</a:t>
            </a:r>
            <a:br/>
            <a:r>
              <a:rPr lang="en-US" dirty="0">
                <a:latin typeface="Arial"/>
              </a:rPr>
              <a:t>kegiatan tambahan bersyarat, dan tidak memiliki durasi atau PIC yang dianggap</a:t>
            </a:r>
            <a:br/>
            <a:r>
              <a:rPr lang="en-US" dirty="0">
                <a:latin typeface="Arial"/>
              </a:rPr>
              <a:t>sudah diterima.", "Tanggal tugas rapat Sari 5 November dan Budi 6 November</a:t>
            </a:r>
            <a:br/>
            <a:r>
              <a:rPr lang="en-US" dirty="0">
                <a:latin typeface="Arial"/>
              </a:rPr>
              <a:t>2026 dipertahankan dalam laporan faktual; kalender usulan tidak</a:t>
            </a:r>
            <a:br/>
            <a:r>
              <a:rPr lang="en-US" dirty="0">
                <a:latin typeface="Arial"/>
              </a:rPr>
              <a:t>menggantikannya.", "Pilot hanya menilai kelengkapan dan konsistensi dokumen,</a:t>
            </a:r>
            <a:br/>
            <a:r>
              <a:rPr lang="en-US" dirty="0">
                <a:latin typeface="Arial"/>
              </a:rPr>
              <a:t>bukan akurasi stok, selisih stok atau efektivitas inventaris secara luas.", "Entri</a:t>
            </a:r>
            <a:br/>
            <a:r>
              <a:rPr lang="en-US" dirty="0">
                <a:latin typeface="Arial"/>
              </a:rPr>
              <a:t>tanpa bukti diterima sebagai data persiapan berstatus belum terverifikasi, bukan</a:t>
            </a:r>
            <a:br/>
            <a:r>
              <a:rPr lang="en-US" dirty="0">
                <a:latin typeface="Arial"/>
              </a:rPr>
              <a:t>ditolak atau dianggap stok benar.", "Metode, otorisasi, kapasitas dan saldo awal</a:t>
            </a:r>
            <a:br/>
            <a:r>
              <a:rPr lang="en-US" dirty="0">
                <a:latin typeface="Arial"/>
              </a:rPr>
              <a:t>untuk hitung fisik belum ada; jalur itu terpisah dan tidak dilaksanakan dalam</a:t>
            </a:r>
            <a:br/>
            <a:r>
              <a:rPr lang="en-US" dirty="0">
                <a:latin typeface="Arial"/>
              </a:rPr>
              <a:t>lingkup pilot dokumen.", "Jika gerbang tidak dipenuhi, tugas pelaksanaan dan</a:t>
            </a:r>
            <a:br/>
            <a:r>
              <a:rPr lang="en-US" dirty="0">
                <a:latin typeface="Arial"/>
              </a:rPr>
              <a:t>evaluasi tidak dijalankan; no-go adalah hasil yang sah.", "Tidak ada pembelian,</a:t>
            </a:r>
            <a:br/>
            <a:r>
              <a:rPr lang="en-US" dirty="0">
                <a:latin typeface="Arial"/>
              </a:rPr>
              <a:t>perluasan gudang, angka baseline, target keberhasilan atau persetujuan yang</a:t>
            </a:r>
            <a:br/>
            <a:r>
              <a:rPr lang="en-US" dirty="0">
                <a:latin typeface="Arial"/>
              </a:rPr>
              <a:t>diasumsikan telah terjadi.", "Aturan aritmetis diusulkan hanya saldo catatan</a:t>
            </a:r>
            <a:br/>
            <a:r>
              <a:rPr lang="en-US" dirty="0">
                <a:latin typeface="Arial"/>
              </a:rPr>
              <a:t>sebelumnya + masuk - keluar = saldo catatan berikutnya; saldo awal belum</a:t>
            </a:r>
            <a:br/>
            <a:r>
              <a:rPr lang="en-US" dirty="0">
                <a:latin typeface="Arial"/>
              </a:rPr>
              <a:t>terverifikasi. Ini uji konsistensi dokumen, bukan bukti stok fisik.", "Analis usulan</a:t>
            </a:r>
            <a:br/>
            <a:r>
              <a:rPr lang="en-US" dirty="0">
                <a:latin typeface="Arial"/>
              </a:rPr>
              <a:t>menentukan populasi transaksi dan teknik sampling berdasar volume aktual;</a:t>
            </a:r>
            <a:br/>
            <a:r>
              <a:rPr lang="en-US" dirty="0">
                <a:latin typeface="Arial"/>
              </a:rPr>
              <a:t>pemberi persetujuan A001 mengesahkannya bersama periode, log</a:t>
            </a:r>
            <a:br/>
            <a:r>
              <a:rPr lang="en-US" dirty="0">
                <a:latin typeface="Arial"/>
              </a:rPr>
              <a:t>pengecualian dan batas simpulan pada A002/A003. Tanpa itu pilot tidak</a:t>
            </a:r>
            <a:br/>
            <a:r>
              <a:rPr lang="en-US" dirty="0">
                <a:latin typeface="Arial"/>
              </a:rPr>
              <a:t>dimulai.", "Jika data awal tidak tersedia, baseline tidak diwajibkan untuk</a:t>
            </a:r>
            <a:br/>
            <a:r>
              <a:rPr lang="en-US" dirty="0">
                <a:latin typeface="Arial"/>
              </a:rPr>
              <a:t>pelaporan deskriptif. Pilihan evaluasi deskriptif tanpa klaim perbaikan harus</a:t>
            </a:r>
            <a:br/>
            <a:r>
              <a:rPr lang="en-US" dirty="0">
                <a:latin typeface="Arial"/>
              </a:rPr>
              <a:t>disetujui sebelum pilot. Kebutuhan pelatihan/dukungan hasil latihan ditutup</a:t>
            </a:r>
            <a:br/>
            <a:r>
              <a:rPr lang="en-US" dirty="0">
                <a:latin typeface="Arial"/>
              </a:rPr>
              <a:t>sebelum go."]</a:t>
            </a:r>
            <a:br/>
            <a:r>
              <a:rPr lang="en-US" dirty="0">
                <a:latin typeface="Arial"/>
              </a:rPr>
              <a:t>Pemilik proses menetapkan pemberi keputusan dan fungsi seperlunya pada</a:t>
            </a:r>
            <a:br/>
            <a:r>
              <a:rPr lang="en-US" dirty="0">
                <a:latin typeface="Arial"/>
              </a:rPr>
              <a:t>pertemuan A002; Rina hanya koordinator.</a:t>
            </a:r>
            <a:br/>
            <a:r>
              <a:rPr lang="en-US" dirty="0">
                <a:latin typeface="Arial"/>
              </a:rPr>
              <a:t>Kapasitas, effort, kalender serta protokol minimum harus disepakati sebelum go;</a:t>
            </a:r>
            <a:br/>
            <a:r>
              <a:rPr lang="en-US" dirty="0">
                <a:latin typeface="Arial"/>
              </a:rPr>
              <a:t>belum ada angka jadwal yang disahkan.</a:t>
            </a:r>
            <a:br/>
            <a:r>
              <a:rPr lang="en-US" dirty="0">
                <a:latin typeface="Arial"/>
              </a:rPr>
              <a:t>Pilot tetap paralel dengan catatan resmi. Pengadaan, perluasan dan hitung fisik</a:t>
            </a:r>
            <a:br/>
            <a:r>
              <a:rPr lang="en-US" dirty="0">
                <a:latin typeface="Arial"/>
              </a:rPr>
              <a:t>memerlukan keputusan terpisah.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ns2="http://schemas.microsoft.com/office/powerpoint/2010/main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>
                <a:latin typeface="Arial"/>
              </a:rPr>
              <a:t>Catatan dan hal yang perlu diverifikasi</a:t>
            </a:r>
          </a:p>
          <a:p>
            <a:r>
              <a:rPr lang="en-US" dirty="0">
                <a:latin typeface="Arial"/>
              </a:rPr>
              <a:t/>
            </a:r>
            <a:br/>
            <a:r>
              <a:rPr lang="en-US" dirty="0">
                <a:latin typeface="Arial"/>
              </a:rPr>
              <a:t>Seluruh nama, gudang, masalah, dan tanggal adalah rekaan untuk demonstrasi</a:t>
            </a:r>
            <a:br/>
            <a:r>
              <a:rPr lang="en-US" dirty="0">
                <a:latin typeface="Arial"/>
              </a:rPr>
              <a:t>portofolio, bukan data klien. Source_id: S00001, S00002; waktu: tidak</a:t>
            </a:r>
            <a:br/>
            <a:r>
              <a:rPr lang="en-US" dirty="0">
                <a:latin typeface="Arial"/>
              </a:rPr>
              <a:t>dicantumkan.</a:t>
            </a:r>
            <a:br/>
            <a:r>
              <a:rPr lang="en-US" dirty="0">
                <a:latin typeface="Arial"/>
              </a:rPr>
              <a:t>Tanggal mulai uji coba akan ditentukan bersama setelah daftar barang dan</a:t>
            </a:r>
            <a:br/>
            <a:r>
              <a:rPr lang="en-US" dirty="0">
                <a:latin typeface="Arial"/>
              </a:rPr>
              <a:t>format tersedia; jadwal pertemuan berikutnya juga belum disepakati. Source_id:</a:t>
            </a:r>
            <a:br/>
            <a:r>
              <a:rPr lang="en-US" dirty="0">
                <a:latin typeface="Arial"/>
              </a:rPr>
              <a:t>S00001, S00002; waktu: tidak dicantumkan.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</a:t>
            </a:r>
            <a:br/>
            <a:r>
              <a:rPr lang="en-US" dirty="0">
                <a:latin typeface="Arial"/>
              </a:rPr>
              <a:t>Pemeriksaan sampel transaksi masih berupa usulan; besar sampel dan target</a:t>
            </a:r>
            <a:br/>
            <a:r>
              <a:rPr lang="en-US" dirty="0">
                <a:latin typeface="Arial"/>
              </a:rPr>
              <a:t>keberhasilan perlu dibahas. Source_id: S00002; waktu: tidak dicantumkan.</a:t>
            </a:r>
          </a:p>
          <a:p>
            <a:r>
              <a:rPr lang="en-US" dirty="0">
                <a:latin typeface="Arial"/>
              </a:rPr>
              <a:t>SUMBER DIPERIKSA / RENCANA DITINJAU EDITORIAL</a:t>
            </a:r>
          </a:p>
          <a:p>
            <a:r>
              <a:rPr lang="en-US" dirty="0">
                <a:latin typeface="Arial"/>
              </a:rPr>
              <a:t>Ketidakpastian: Seluruh nama, gudang, masalah, dan tanggal adalah rekaan</a:t>
            </a:r>
            <a:br/>
            <a:r>
              <a:rPr lang="en-US" dirty="0">
                <a:latin typeface="Arial"/>
              </a:rPr>
              <a:t>untuk demonstrasi portofolio, bukan data klien. Source_id: S00001, S00002;</a:t>
            </a:r>
            <a:br/>
            <a:r>
              <a:rPr lang="en-US" dirty="0">
                <a:latin typeface="Arial"/>
              </a:rPr>
              <a:t>waktu: tidak dicantumkan.; Tanggal mulai uji coba akan ditentukan bersama</a:t>
            </a:r>
            <a:br/>
            <a:r>
              <a:rPr lang="en-US" dirty="0">
                <a:latin typeface="Arial"/>
              </a:rPr>
              <a:t>setelah daftar barang dan format tersedia; jadwal pertemuan berikutnya juga</a:t>
            </a:r>
            <a:br/>
            <a:r>
              <a:rPr lang="en-US" dirty="0">
                <a:latin typeface="Arial"/>
              </a:rPr>
              <a:t>belum disepakati. Source_id: S00001, S00002; waktu: tidak dicantumkan.;</a:t>
            </a:r>
            <a:br/>
            <a:r>
              <a:rPr lang="en-US" dirty="0">
                <a:latin typeface="Arial"/>
              </a:rPr>
              <a:t>Pembelian barcode belum diputuskan dan anggaran belum ditetapkan atau</a:t>
            </a:r>
            <a:br/>
            <a:r>
              <a:rPr lang="en-US" dirty="0">
                <a:latin typeface="Arial"/>
              </a:rPr>
              <a:t>disetujui. Source_id: S00002; waktu: tidak dicantumkan.; Pemeriksaan sampel</a:t>
            </a:r>
            <a:br/>
            <a:r>
              <a:rPr lang="en-US" dirty="0">
                <a:latin typeface="Arial"/>
              </a:rPr>
              <a:t>transaksi masih berupa usulan; besar sampel dan target keberhasilan perlu</a:t>
            </a:r>
            <a:br/>
            <a:r>
              <a:rPr lang="en-US" dirty="0">
                <a:latin typeface="Arial"/>
              </a:rPr>
              <a:t>dibahas. Source_id: S00002; waktu: tidak dicantumkan.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/>
            </a:fld>
            <a:endParaRPr lang="en-US"/>
          </a:p>
        </p:txBody>
      </p:sp>
    </p:spTree>
    <p:extLst>
      <p:ext uri="{BB962C8B-B14F-4D97-AF65-F5344CB8AC3E}">
        <ns2:creationId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ARK">
    <p:bg>
      <p:bgPr>
        <a:solidFill>
          <a:srgbClr val="0F3B4C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IGHT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rtlCol="0"/>
          <a:lstStyle>
            <a:lvl1pPr algn="l" indent="0" marL="0">
              <a:buNone/>
              <a:defRPr lang="en-US" sz="2800" b="1" dirty="0">
                <a:solidFill>
                  <a:srgbClr val="0F3B4C"/>
                </a:solidFill>
              </a:defRPr>
            </a:lvl1pPr>
          </a:lstStyle>
          <a:p>
            <a:pPr algn="l" indent="0" marL="0">
              <a:buNone/>
            </a:pPr>
            <a:endParaRPr lang="en-US" sz="2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800000" cy="30000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2.xml" /><Relationship Id="rIdClientNotes" Type="http://schemas.openxmlformats.org/officeDocument/2006/relationships/notesSlide" Target="../notesSlides/notesSlide1.xml" /></Relationships>
</file>

<file path=ppt/slides/_rels/slide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2.xml" /></Relationships>
</file>

<file path=ppt/slides/_rels/slide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3.xml" /></Relationships>
</file>

<file path=ppt/slides/_rels/slide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4.xml" /></Relationships>
</file>

<file path=ppt/slides/_rels/slide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5.xml" /></Relationships>
</file>

<file path=ppt/slides/_rels/slide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6.xml" /></Relationships>
</file>

<file path=ppt/slides/_rels/slide7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7.xml" /></Relationships>
</file>

<file path=ppt/slides/_rels/slide8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8.xml" /></Relationships>
</file>

<file path=ppt/slides/_rels/slide9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9.xml" /></Relationships>
</file>

<file path=ppt/slides/_rels/slide10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10.xml" /></Relationships>
</file>

<file path=ppt/slides/_rels/slide11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11.xml" /></Relationships>
</file>

<file path=ppt/slides/_rels/slide12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12.xml" /></Relationships>
</file>

<file path=ppt/slides/_rels/slide13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13.xml" /></Relationships>
</file>

<file path=ppt/slides/_rels/slide14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14.xml" /></Relationships>
</file>

<file path=ppt/slides/_rels/slide15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15.xml" /></Relationships>
</file>

<file path=ppt/slides/_rels/slide16.xml.rels><?xml version='1.0' encoding='utf-8'?>
<Relationships xmlns="http://schemas.openxmlformats.org/package/2006/relationships"><Relationship Id="rId1" Type="http://schemas.openxmlformats.org/officeDocument/2006/relationships/slideLayout" Target="../slideLayouts/slideLayout3.xml" /><Relationship Id="rIdClientNotes" Type="http://schemas.openxmlformats.org/officeDocument/2006/relationships/notesSlide" Target="../notesSlides/notesSlide16.xml" /></Relationships>
</file>

<file path=ppt/slides/slide1.xml><?xml version="1.0" encoding="utf-8"?>
<p:sld xmlns:a="http://schemas.openxmlformats.org/drawingml/2006/main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640080" y="1463040"/>
            <a:ext cx="7863840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DEMO REKAAN — Uji Coba</a:t>
            </a:r>
            <a:br/>
            <a:r>
              <a:rPr lang="en-US" sz="38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Inventaris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640080" y="2788920"/>
            <a:ext cx="78638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CFE3E7"/>
                </a:solidFill>
                <a:latin typeface="Arial"/>
              </a:rPr>
              <a:t>Topik, hasil, keputusan, kesimpulan dan tindak lanjut</a:t>
            </a:r>
          </a:p>
        </p:txBody>
      </p:sp>
      <p:sp>
        <p:nvSpPr>
          <p:cNvPr id="4" name="Shape 2"/>
          <p:cNvSpPr/>
          <p:nvPr/>
        </p:nvSpPr>
        <p:spPr>
          <a:xfrm>
            <a:off x="640080" y="3474720"/>
            <a:ext cx="3566160" cy="411480"/>
          </a:xfrm>
          <a:prstGeom prst="roundRect">
            <a:avLst>
              <a:gd name="adj" fmla="val 17778"/>
            </a:avLst>
          </a:prstGeom>
          <a:solidFill>
            <a:srgbClr val="E8A33D"/>
          </a:solidFill>
          <a:ln w="12700">
            <a:solidFill>
              <a:srgbClr val="E8A33D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640080" y="3474720"/>
            <a:ext cx="35661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0F3B4C"/>
                </a:solidFill>
                <a:latin typeface="Arial"/>
              </a:rPr>
              <a:t>SUMBER DIPERIKSA / RENCANA DITINJAU</a:t>
            </a:r>
            <a:br/>
            <a:r>
              <a:rPr lang="en-US" sz="1100" b="1" dirty="0">
                <a:solidFill>
                  <a:srgbClr val="0F3B4C"/>
                </a:solidFill>
                <a:latin typeface="Arial"/>
              </a:rPr>
              <a:t>EDITORIAL | F0001, F0002, F0004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ns2="http://schemas.microsoft.com/office/mac/drawingml/2011/main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Ringkasan eksekutif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Catatan masuk/keluar terpisah; rapat memutuskan uji coba di Gudang A.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Sari menyiapkan format; Budi menyiapkan daftar barang awal.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Mulai uji coba, barcode, anggaran, dan ukuran sampel masih perlu konfirmasi.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2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ns2="http://schemas.microsoft.com/office/mac/drawingml/2011/main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Konteks dan hasil pembahasan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Rapat membahas uji coba pencatatan inventaris. Materi menyebutkan bahwa skenario,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nama, gudang, masalah, dan tanggal merupakan rekaan untuk demonstrasi portofolio.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Latar masalah dalam skenario adalah pencatatan barang masuk dan keluar yang terpisah;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angka selisih stok belum terverifikasi.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Rapat menetapkan uji coba pencatatan di Gudang A, bukan penerapan langsung ke semua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gudang.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Tugas persiapan yang disebut pasti adalah draf format oleh Sari dan daftar barang awal oleh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Budi.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3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ns2="http://schemas.microsoft.com/office/mac/drawingml/2011/main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Topik dan temuan utama</a:t>
            </a:r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4023360" cy="1691640"/>
          </a:xfrm>
          <a:prstGeom prst="roundRect">
            <a:avLst>
              <a:gd name="adj" fmla="val 4324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21792" y="1252728"/>
            <a:ext cx="3694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B4C"/>
                </a:solidFill>
                <a:latin typeface="Arial"/>
              </a:rPr>
              <a:t>Masalah pencatatan dan ruang…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621792" y="1645920"/>
            <a:ext cx="36941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Uji coba diputuskan untuk Gudang A; tanggal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mulai belum ditentukan.</a:t>
            </a:r>
          </a:p>
        </p:txBody>
      </p:sp>
      <p:sp>
        <p:nvSpPr>
          <p:cNvPr id="6" name="Shape 4"/>
          <p:cNvSpPr/>
          <p:nvPr/>
        </p:nvSpPr>
        <p:spPr>
          <a:xfrm>
            <a:off x="4663440" y="1143000"/>
            <a:ext cx="4023360" cy="1691640"/>
          </a:xfrm>
          <a:prstGeom prst="roundRect">
            <a:avLst>
              <a:gd name="adj" fmla="val 4324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28032" y="1252728"/>
            <a:ext cx="3694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B4C"/>
                </a:solidFill>
                <a:latin typeface="Arial"/>
              </a:rPr>
              <a:t>Format dan daftar barang awal</a:t>
            </a:r>
          </a:p>
        </p:txBody>
      </p:sp>
      <p:sp>
        <p:nvSpPr>
          <p:cNvPr id="8" name="Text 6"/>
          <p:cNvSpPr txBox="1"/>
          <p:nvPr/>
        </p:nvSpPr>
        <p:spPr>
          <a:xfrm>
            <a:off x="4828032" y="1645920"/>
            <a:ext cx="36941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Sari menyiapkan format dan Budi daftar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barang awal; jumlah barang belum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dipastikan.</a:t>
            </a:r>
          </a:p>
        </p:txBody>
      </p:sp>
      <p:sp>
        <p:nvSpPr>
          <p:cNvPr id="9" name="Shape 7"/>
          <p:cNvSpPr/>
          <p:nvPr/>
        </p:nvSpPr>
        <p:spPr>
          <a:xfrm>
            <a:off x="457200" y="3017520"/>
            <a:ext cx="4023360" cy="1691640"/>
          </a:xfrm>
          <a:prstGeom prst="roundRect">
            <a:avLst>
              <a:gd name="adj" fmla="val 4324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621792" y="3127248"/>
            <a:ext cx="3694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B4C"/>
                </a:solidFill>
                <a:latin typeface="Arial"/>
              </a:rPr>
              <a:t>Evaluasi dan keputusan yang masih…</a:t>
            </a:r>
          </a:p>
        </p:txBody>
      </p:sp>
      <p:sp>
        <p:nvSpPr>
          <p:cNvPr id="11" name="Text 9"/>
          <p:cNvSpPr txBox="1"/>
          <p:nvPr/>
        </p:nvSpPr>
        <p:spPr>
          <a:xfrm>
            <a:off x="621792" y="3520440"/>
            <a:ext cx="3694176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Barcode dan pemeriksaan sampel belum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menjadi keputusan atau target yang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disepakati.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4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ns2="http://schemas.microsoft.com/office/powerpoint/2010/main" xmlns:ns3="http://schemas.microsoft.com/office/mac/drawingml/2011/main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Topik pembahasan dan status</a:t>
            </a:r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ns2:modId val="1579011935"/>
              </p:ext>
            </p:extLst>
          </p:nvPr>
        </p:nvGraphicFramePr>
        <p:xfrm>
          <a:off x="457200" y="1097280"/>
          <a:ext cx="8229600" cy="2580640"/>
        </p:xfrm>
        <a:graphic>
          <a:graphicData uri="http://schemas.openxmlformats.org/drawingml/2006/table">
            <a:tbl>
              <a:tblPr/>
              <a:tblGrid>
                <a:gridCol w="1463040"/>
                <a:gridCol w="2468880"/>
                <a:gridCol w="2926080"/>
                <a:gridCol w="13716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Topik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Temuan utama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Status sumber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Dasar fakta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</a:tr>
              <a:tr h="1153160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Masalah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pencatatan dan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ruang lingkup uji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coba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Uji coba diputuskan untuk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Gudang A; tanggal mulai belum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ditentukan.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Uji coba di Gudang A merupakan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keputusan; tanggal mulai belum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ditentukan.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F0002, F0003,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F0004, F0005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  <a:tr h="1153160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Format dan daftar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barang awal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Sari menyiapkan format dan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Budi daftar barang awal;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jumlah barang belum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dipastikan.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Kedua tugas disebut sebagai tugas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yang pasti; tanggal mulai uji coba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akan ditentukan bersama setelah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format dan daftar tersedia.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F0005, F0006,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F0007, F0011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5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ns2="http://schemas.microsoft.com/office/powerpoint/2010/main" xmlns:ns3="http://schemas.microsoft.com/office/mac/drawingml/2011/main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Topik pembahasan dan status lanjutan</a:t>
            </a:r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ns2:modId val="1579011935"/>
              </p:ext>
            </p:extLst>
          </p:nvPr>
        </p:nvGraphicFramePr>
        <p:xfrm>
          <a:off x="457200" y="1097280"/>
          <a:ext cx="8229600" cy="1427480"/>
        </p:xfrm>
        <a:graphic>
          <a:graphicData uri="http://schemas.openxmlformats.org/drawingml/2006/table">
            <a:tbl>
              <a:tblPr/>
              <a:tblGrid>
                <a:gridCol w="1463040"/>
                <a:gridCol w="2468880"/>
                <a:gridCol w="2926080"/>
                <a:gridCol w="137160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Topik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Temuan utama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Status sumber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Dasar fakta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</a:tr>
              <a:tr h="1153160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Evaluasi dan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keputusan yang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masih terbuka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Barcode dan pemeriksaan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sampel belum menjadi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keputusan atau target yang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disepakati.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Pembelian barcode, tanggal mulai,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anggaran, dan ukuran sampel masih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perlu konfirmasi.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F0008, F0009,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F0010, F0011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6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ns2="http://schemas.microsoft.com/office/mac/drawingml/2011/main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Keputusan dan hal yang belum final</a:t>
            </a:r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4023360" cy="3566160"/>
          </a:xfrm>
          <a:prstGeom prst="roundRect">
            <a:avLst>
              <a:gd name="adj" fmla="val 2051"/>
            </a:avLst>
          </a:prstGeom>
          <a:solidFill>
            <a:srgbClr val="E3F1EA"/>
          </a:solidFill>
          <a:ln w="12700">
            <a:solidFill>
              <a:srgbClr val="E3F1EA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621792" y="1252728"/>
            <a:ext cx="3694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3E8E5A"/>
                </a:solidFill>
                <a:latin typeface="Arial"/>
              </a:rPr>
              <a:t>Keputusan yang disebut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621792" y="1645920"/>
            <a:ext cx="3694176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Uji coba pencatatan dilakukan di Gudang A,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bukan langsung diterapkan ke semua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gudang.</a:t>
            </a:r>
          </a:p>
        </p:txBody>
      </p:sp>
      <p:sp>
        <p:nvSpPr>
          <p:cNvPr id="6" name="Shape 4"/>
          <p:cNvSpPr/>
          <p:nvPr/>
        </p:nvSpPr>
        <p:spPr>
          <a:xfrm>
            <a:off x="4663440" y="1143000"/>
            <a:ext cx="4023360" cy="3566160"/>
          </a:xfrm>
          <a:prstGeom prst="roundRect">
            <a:avLst>
              <a:gd name="adj" fmla="val 2051"/>
            </a:avLst>
          </a:prstGeom>
          <a:solidFill>
            <a:srgbClr val="FBEFDD"/>
          </a:solidFill>
          <a:ln w="12700">
            <a:solidFill>
              <a:srgbClr val="FBEFDD"/>
            </a:solidFill>
            <a:prstDash val="solid"/>
          </a:ln>
        </p:spPr>
      </p:sp>
      <p:sp>
        <p:nvSpPr>
          <p:cNvPr id="7" name="Text 5"/>
          <p:cNvSpPr txBox="1"/>
          <p:nvPr/>
        </p:nvSpPr>
        <p:spPr>
          <a:xfrm>
            <a:off x="4828032" y="1252728"/>
            <a:ext cx="3694176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C8553D"/>
                </a:solidFill>
                <a:latin typeface="Arial"/>
              </a:rPr>
              <a:t>Masih perlu diputuskan</a:t>
            </a:r>
          </a:p>
        </p:txBody>
      </p:sp>
      <p:sp>
        <p:nvSpPr>
          <p:cNvPr id="8" name="Text 6"/>
          <p:cNvSpPr txBox="1"/>
          <p:nvPr/>
        </p:nvSpPr>
        <p:spPr>
          <a:xfrm>
            <a:off x="4828032" y="1645920"/>
            <a:ext cx="3694176" cy="297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Menentukan tanggal mulai uji coba setelah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format dan daftar barang tersedia.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Mengonfirmasi apakah membeli pemindai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barcode dan menetapkan anggaran; belum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ada persetujuan pembelian atau anggaran.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Membahas ukuran sampel dan target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keberhasilan jika usulan pemeriksaan sampel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dipertimbangkan.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300" dirty="0">
                <a:solidFill>
                  <a:srgbClr val="1F2A30"/>
                </a:solidFill>
                <a:latin typeface="Arial"/>
              </a:rPr>
              <a:t>Menentukan jadwal pertemuan berikutnya</a:t>
            </a:r>
            <a:br/>
            <a:r>
              <a:rPr lang="en-US" sz="1300" dirty="0">
                <a:solidFill>
                  <a:srgbClr val="1F2A30"/>
                </a:solidFill>
                <a:latin typeface="Arial"/>
              </a:rPr>
              <a:t>yang akan dikoordinasikan Rina.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7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ns2="http://schemas.microsoft.com/office/mac/drawingml/2011/main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Kesimpulan</a:t>
            </a:r>
          </a:p>
        </p:txBody>
      </p:sp>
      <p:sp>
        <p:nvSpPr>
          <p:cNvPr id="3" name="Shape 1"/>
          <p:cNvSpPr/>
          <p:nvPr/>
        </p:nvSpPr>
        <p:spPr>
          <a:xfrm>
            <a:off x="457200" y="1234440"/>
            <a:ext cx="365760" cy="36576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</p:sp>
      <p:sp>
        <p:nvSpPr>
          <p:cNvPr id="4" name="Text 2"/>
          <p:cNvSpPr txBox="1"/>
          <p:nvPr/>
        </p:nvSpPr>
        <p:spPr>
          <a:xfrm>
            <a:off x="457200" y="12344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5" name="Text 3"/>
          <p:cNvSpPr txBox="1"/>
          <p:nvPr/>
        </p:nvSpPr>
        <p:spPr>
          <a:xfrm>
            <a:off x="1005840" y="11430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B4C"/>
                </a:solidFill>
                <a:latin typeface="Arial"/>
              </a:rPr>
              <a:t>Ruang lingkup uji coba telah diputuskan, tetapi pelaksanaannya belum…</a:t>
            </a:r>
          </a:p>
        </p:txBody>
      </p:sp>
      <p:sp>
        <p:nvSpPr>
          <p:cNvPr id="6" name="Text 4"/>
          <p:cNvSpPr txBox="1"/>
          <p:nvPr/>
        </p:nvSpPr>
        <p:spPr>
          <a:xfrm>
            <a:off x="1005840" y="1481328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3"/>
                </a:solidFill>
                <a:latin typeface="Arial"/>
              </a:rPr>
              <a:t>Ruang lingkup uji coba telah diputuskan, tetapi pelaksanaannya belum memiliki tanggal mulai.</a:t>
            </a:r>
          </a:p>
        </p:txBody>
      </p:sp>
      <p:sp>
        <p:nvSpPr>
          <p:cNvPr id="7" name="Shape 5"/>
          <p:cNvSpPr/>
          <p:nvPr/>
        </p:nvSpPr>
        <p:spPr>
          <a:xfrm>
            <a:off x="457200" y="2148840"/>
            <a:ext cx="365760" cy="36576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</p:sp>
      <p:sp>
        <p:nvSpPr>
          <p:cNvPr id="8" name="Text 6"/>
          <p:cNvSpPr txBox="1"/>
          <p:nvPr/>
        </p:nvSpPr>
        <p:spPr>
          <a:xfrm>
            <a:off x="457200" y="214884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9" name="Text 7"/>
          <p:cNvSpPr txBox="1"/>
          <p:nvPr/>
        </p:nvSpPr>
        <p:spPr>
          <a:xfrm>
            <a:off x="1005840" y="2057400"/>
            <a:ext cx="76809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b="1" dirty="0">
                <a:solidFill>
                  <a:srgbClr val="0F3B4C"/>
                </a:solidFill>
                <a:latin typeface="Arial"/>
              </a:rPr>
              <a:t>Persiapan format dan daftar barang menjadi hal yang perlu tersedia sebelum…</a:t>
            </a:r>
          </a:p>
        </p:txBody>
      </p:sp>
      <p:sp>
        <p:nvSpPr>
          <p:cNvPr id="10" name="Text 8"/>
          <p:cNvSpPr txBox="1"/>
          <p:nvPr/>
        </p:nvSpPr>
        <p:spPr>
          <a:xfrm>
            <a:off x="1005840" y="2395728"/>
            <a:ext cx="768096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5B6B73"/>
                </a:solidFill>
                <a:latin typeface="Arial"/>
              </a:rPr>
              <a:t>Persiapan format dan daftar barang menjadi hal yang perlu tersedia sebelum tanggal mulai ditentukan</a:t>
            </a:r>
            <a:br/>
            <a:r>
              <a:rPr lang="en-US" sz="1300" dirty="0">
                <a:solidFill>
                  <a:srgbClr val="5B6B73"/>
                </a:solidFill>
                <a:latin typeface="Arial"/>
              </a:rPr>
              <a:t>bersama.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8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ns2="http://schemas.microsoft.com/office/powerpoint/2010/main" xmlns:ns3="http://schemas.microsoft.com/office/mac/drawingml/2011/main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Risiko dan arah mitigasi</a:t>
            </a:r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ns2:modId val="1579011935"/>
              </p:ext>
            </p:extLst>
          </p:nvPr>
        </p:nvGraphicFramePr>
        <p:xfrm>
          <a:off x="457200" y="1097280"/>
          <a:ext cx="8229600" cy="1427480"/>
        </p:xfrm>
        <a:graphic>
          <a:graphicData uri="http://schemas.openxmlformats.org/drawingml/2006/table">
            <a:tbl>
              <a:tblPr/>
              <a:tblGrid>
                <a:gridCol w="2651760"/>
                <a:gridCol w="2468880"/>
                <a:gridCol w="310896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Risiko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Dasar dan dampak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/>
                        </a:rPr>
                        <a:t>Mitigasi dan status penilaian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</a:tr>
              <a:tr h="1153160"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Catatan terpisah dan selisih stok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belum terverifikasi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Penilaian kelengkapan catatan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dan kecocokan stok dapat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terhambat; dampak ini belum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dinyatakan sebagai hasil rapat.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Usulan: satu format bersama dan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pemeriksaan sampel; ukuran serta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target sampel belum disepakati.</a:t>
                      </a:r>
                      <a:br/>
                      <a:r>
                        <a:rPr lang="en-US" sz="1300" dirty="0">
                          <a:solidFill>
                            <a:srgbClr val="1F2A30"/>
                          </a:solidFill>
                          <a:latin typeface="Arial"/>
                        </a:rPr>
                        <a:t>Analisis usulan; tingkat Belum dinilai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</a:tbl>
          </a:graphicData>
        </a:graphic>
      </p:graphicFrame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9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ns2="http://schemas.microsoft.com/office/powerpoint/2010/main" xmlns:ns3="http://schemas.microsoft.com/office/mac/drawingml/2011/main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Tindak lanjut yang disebut dalam sumber</a:t>
            </a:r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ns2:modId val="1579011935"/>
              </p:ext>
            </p:extLst>
          </p:nvPr>
        </p:nvGraphicFramePr>
        <p:xfrm>
          <a:off x="457200" y="1051560"/>
          <a:ext cx="8229600" cy="2667000"/>
        </p:xfrm>
        <a:graphic>
          <a:graphicData uri="http://schemas.openxmlformats.org/drawingml/2006/table">
            <a:tbl>
              <a:tblPr/>
              <a:tblGrid>
                <a:gridCol w="548640"/>
                <a:gridCol w="4114800"/>
                <a:gridCol w="2011680"/>
                <a:gridCol w="155448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Tindak lanjut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PIC disebut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Tenggat disebut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1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Menyiapkan draf format pencatatan dengan kolom kode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barang, nama barang, jumlah masuk, jumlah keluar,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saldo, tanggal transaksi, dan nama petugas.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Sari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5 November 2026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  <a:tr h="86868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2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Menyiapkan daftar barang awal untuk Gudang A; jumlah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barang belum dipastikan dan angka perkiraan tidak boleh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dicatat sebagai data final.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Budi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Paling lambat 6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November 2026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5532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3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Mengoordinasikan pertemuan berikutnya; jadwal belum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disepakati.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Rina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Tidak disebutkan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75488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73"/>
                </a:solidFill>
                <a:latin typeface="Arial"/>
              </a:rPr>
              <a:t>Rincian, prasyarat dan kriteria penerimaan tersedia pada Excel dan catatan presenter.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10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ns2="http://schemas.microsoft.com/office/mac/drawingml/2011/main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Rekomendasi menurut prioritas</a:t>
            </a:r>
          </a:p>
        </p:txBody>
      </p:sp>
      <p:sp>
        <p:nvSpPr>
          <p:cNvPr id="3" name="Shape 1"/>
          <p:cNvSpPr/>
          <p:nvPr/>
        </p:nvSpPr>
        <p:spPr>
          <a:xfrm>
            <a:off x="457200" y="1143000"/>
            <a:ext cx="4023360" cy="1051560"/>
          </a:xfrm>
          <a:prstGeom prst="roundRect">
            <a:avLst>
              <a:gd name="adj" fmla="val 6957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280160"/>
            <a:ext cx="365760" cy="36576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280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 4"/>
          <p:cNvSpPr txBox="1"/>
          <p:nvPr/>
        </p:nvSpPr>
        <p:spPr>
          <a:xfrm>
            <a:off x="1097280" y="125272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B4C"/>
                </a:solidFill>
                <a:latin typeface="Arial"/>
              </a:rPr>
              <a:t>Siapkan daftar dan tata kelola data</a:t>
            </a:r>
          </a:p>
        </p:txBody>
      </p:sp>
      <p:sp>
        <p:nvSpPr>
          <p:cNvPr id="7" name="Text 5"/>
          <p:cNvSpPr txBox="1"/>
          <p:nvPr/>
        </p:nvSpPr>
        <p:spPr>
          <a:xfrm>
            <a:off x="1097280" y="16459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3"/>
                </a:solidFill>
                <a:latin typeface="Arial"/>
              </a:rPr>
              <a:t>Terima daftar persiapan tanpa menyamakannya</a:t>
            </a:r>
            <a:br/>
            <a:r>
              <a:rPr lang="en-US" sz="1200" dirty="0">
                <a:solidFill>
                  <a:srgbClr val="5B6B73"/>
                </a:solidFill>
                <a:latin typeface="Arial"/>
              </a:rPr>
              <a:t>dengan saldo stok yang terverifikasi.</a:t>
            </a:r>
          </a:p>
        </p:txBody>
      </p:sp>
      <p:sp>
        <p:nvSpPr>
          <p:cNvPr id="8" name="Shape 6"/>
          <p:cNvSpPr/>
          <p:nvPr/>
        </p:nvSpPr>
        <p:spPr>
          <a:xfrm>
            <a:off x="4663440" y="1143000"/>
            <a:ext cx="4023360" cy="1051560"/>
          </a:xfrm>
          <a:prstGeom prst="roundRect">
            <a:avLst>
              <a:gd name="adj" fmla="val 6957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>
            <a:off x="4800600" y="1280160"/>
            <a:ext cx="365760" cy="36576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</p:sp>
      <p:sp>
        <p:nvSpPr>
          <p:cNvPr id="10" name="Text 8"/>
          <p:cNvSpPr txBox="1"/>
          <p:nvPr/>
        </p:nvSpPr>
        <p:spPr>
          <a:xfrm>
            <a:off x="4800600" y="128016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</a:rPr>
              <a:t>2</a:t>
            </a:r>
          </a:p>
        </p:txBody>
      </p:sp>
      <p:sp>
        <p:nvSpPr>
          <p:cNvPr id="11" name="Text 9"/>
          <p:cNvSpPr txBox="1"/>
          <p:nvPr/>
        </p:nvSpPr>
        <p:spPr>
          <a:xfrm>
            <a:off x="5303520" y="1252728"/>
            <a:ext cx="3291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B4C"/>
                </a:solidFill>
                <a:latin typeface="Arial"/>
              </a:rPr>
              <a:t>Pilot terbatas pada kualitas catatan</a:t>
            </a:r>
          </a:p>
        </p:txBody>
      </p:sp>
      <p:sp>
        <p:nvSpPr>
          <p:cNvPr id="12" name="Text 10"/>
          <p:cNvSpPr txBox="1"/>
          <p:nvPr/>
        </p:nvSpPr>
        <p:spPr>
          <a:xfrm>
            <a:off x="5303520" y="1645920"/>
            <a:ext cx="32918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dirty="0">
                <a:solidFill>
                  <a:srgbClr val="5B6B73"/>
                </a:solidFill>
                <a:latin typeface="Arial"/>
              </a:rPr>
              <a:t>Protokol, kriteria hasil dan walkthrough</a:t>
            </a:r>
            <a:br/>
            <a:r>
              <a:rPr lang="en-US" sz="1200" dirty="0">
                <a:solidFill>
                  <a:srgbClr val="5B6B73"/>
                </a:solidFill>
                <a:latin typeface="Arial"/>
              </a:rPr>
              <a:t>diselesaikan sebelum keputusan final mulai.</a:t>
            </a:r>
          </a:p>
        </p:txBody>
      </p:sp>
      <p:sp>
        <p:nvSpPr>
          <p:cNvPr id="33" name="Text 31"/>
          <p:cNvSpPr txBox="1"/>
          <p:nvPr/>
        </p:nvSpPr>
        <p:spPr>
          <a:xfrm>
            <a:off x="457200" y="4663440"/>
            <a:ext cx="7772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73"/>
                </a:solidFill>
                <a:latin typeface="Arial"/>
              </a:rPr>
              <a:t>Semua rekomendasi merupakan usulan; prioritas dan kapasitas memerlukan persetujuan.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11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USULAN AI / MEMERLUKAN PERSETUJUAN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ns2="http://schemas.microsoft.com/office/mac/drawingml/2011/main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Roadmap implementasi usulan</a:t>
            </a:r>
          </a:p>
        </p:txBody>
      </p:sp>
      <p:sp>
        <p:nvSpPr>
          <p:cNvPr id="3" name="Shape 1"/>
          <p:cNvSpPr/>
          <p:nvPr/>
        </p:nvSpPr>
        <p:spPr>
          <a:xfrm>
            <a:off x="457200" y="1188720"/>
            <a:ext cx="1554480" cy="3383280"/>
          </a:xfrm>
          <a:prstGeom prst="roundRect">
            <a:avLst>
              <a:gd name="adj" fmla="val 4706"/>
            </a:avLst>
          </a:prstGeom>
          <a:solidFill>
            <a:srgbClr val="EEF3F4"/>
          </a:solidFill>
          <a:ln w="12700">
            <a:solidFill>
              <a:srgbClr val="EEF3F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94360" y="1325880"/>
            <a:ext cx="365760" cy="365760"/>
          </a:xfrm>
          <a:prstGeom prst="ellipse">
            <a:avLst/>
          </a:prstGeom>
          <a:solidFill>
            <a:srgbClr val="1B7F8C"/>
          </a:solidFill>
          <a:ln w="12700">
            <a:solidFill>
              <a:srgbClr val="1B7F8C"/>
            </a:solidFill>
            <a:prstDash val="solid"/>
          </a:ln>
        </p:spPr>
      </p:sp>
      <p:sp>
        <p:nvSpPr>
          <p:cNvPr id="5" name="Text 3"/>
          <p:cNvSpPr txBox="1"/>
          <p:nvPr/>
        </p:nvSpPr>
        <p:spPr>
          <a:xfrm>
            <a:off x="594360" y="132588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/>
              </a:rPr>
              <a:t>1</a:t>
            </a:r>
          </a:p>
        </p:txBody>
      </p:sp>
      <p:sp>
        <p:nvSpPr>
          <p:cNvPr id="6" name="Text 4"/>
          <p:cNvSpPr txBox="1"/>
          <p:nvPr/>
        </p:nvSpPr>
        <p:spPr>
          <a:xfrm>
            <a:off x="594360" y="1828800"/>
            <a:ext cx="1280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5B6B73"/>
                </a:solidFill>
                <a:latin typeface="Arial"/>
              </a:rPr>
              <a:t>Belum</a:t>
            </a:r>
            <a:br/>
            <a:r>
              <a:rPr lang="en-US" sz="1200" b="1" dirty="0">
                <a:solidFill>
                  <a:srgbClr val="5B6B73"/>
                </a:solidFill>
                <a:latin typeface="Arial"/>
              </a:rPr>
              <a:t>dijadwalkan</a:t>
            </a:r>
          </a:p>
        </p:txBody>
      </p:sp>
      <p:sp>
        <p:nvSpPr>
          <p:cNvPr id="7" name="Text 5"/>
          <p:cNvSpPr txBox="1"/>
          <p:nvPr/>
        </p:nvSpPr>
        <p:spPr>
          <a:xfrm>
            <a:off x="594360" y="2103120"/>
            <a:ext cx="12801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500" b="1" dirty="0">
                <a:solidFill>
                  <a:srgbClr val="0F3B4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Rancangan…</a:t>
            </a:r>
          </a:p>
        </p:txBody>
      </p:sp>
      <p:sp>
        <p:nvSpPr>
          <p:cNvPr id="8" name="Text 6"/>
          <p:cNvSpPr txBox="1"/>
          <p:nvPr/>
        </p:nvSpPr>
        <p:spPr>
          <a:xfrm>
            <a:off x="594360" y="2651760"/>
            <a:ext cx="132588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200" dirty="0">
                <a:solidFill>
                  <a:srgbClr val="1F2A30"/>
                </a:solidFill>
                <a:latin typeface="Arial"/>
              </a:rPr>
              <a:t>4 langkah</a:t>
            </a:r>
            <a:br/>
            <a:r>
              <a:rPr lang="en-US" sz="1200" dirty="0">
                <a:solidFill>
                  <a:srgbClr val="1F2A30"/>
                </a:solidFill>
                <a:latin typeface="Arial"/>
              </a:rPr>
              <a:t>kerja</a:t>
            </a:r>
            <a:br/>
            <a:r>
              <a:rPr lang="en-US" sz="1200" dirty="0">
                <a:solidFill>
                  <a:srgbClr val="1F2A30"/>
                </a:solidFill>
                <a:latin typeface="Arial"/>
              </a:rPr>
              <a:t>A001, A002,</a:t>
            </a:r>
            <a:br/>
            <a:r>
              <a:rPr lang="en-US" sz="1200" dirty="0">
                <a:solidFill>
                  <a:srgbClr val="1F2A30"/>
                </a:solidFill>
                <a:latin typeface="Arial"/>
              </a:rPr>
              <a:t>A003, A004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12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USULAN AI / MEMERLUKAN PERSETUJUAN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ns2="http://schemas.microsoft.com/office/powerpoint/2010/main" xmlns:ns3="http://schemas.microsoft.com/office/mac/drawingml/2011/main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Action plan prioritas usulan</a:t>
            </a:r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ns2:modId val="1579011935"/>
              </p:ext>
            </p:extLst>
          </p:nvPr>
        </p:nvGraphicFramePr>
        <p:xfrm>
          <a:off x="457200" y="1051560"/>
          <a:ext cx="8229600" cy="2651760"/>
        </p:xfrm>
        <a:graphic>
          <a:graphicData uri="http://schemas.openxmlformats.org/drawingml/2006/table">
            <a:tbl>
              <a:tblPr/>
              <a:tblGrid>
                <a:gridCol w="548640"/>
                <a:gridCol w="4114800"/>
                <a:gridCol w="2011680"/>
                <a:gridCol w="155448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Langkah prioritas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PIC usulan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Target usulan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</a:tr>
              <a:tr h="108204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A001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Terima format Sari dan daftar Budi sesuai tenggat rapat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rekaan; catat kesiapan data tanpa mengganti pemilik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tugas.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Sari/Budi tetap pemilik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tugas sumber; fungsi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penerima belum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ditetapkan.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Belum ditetapkan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A002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Rina mengoordinasikan pertemuan setelah format/daftar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tersedia; mintakan keputusan minimum dan kelayakan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beban sebelum menjadwalkan pilot.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Rina: koordinasi sesuai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sumber. Pemberi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keputusan/penyedia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estimasi harus ditetapkan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pemilik proses.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Belum ditetapkan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75488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73"/>
                </a:solidFill>
                <a:latin typeface="Arial"/>
              </a:rPr>
              <a:t>Rincian, prasyarat dan kriteria penerimaan tersedia pada Excel dan catatan presenter.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13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USULAN AI / MEMERLUKAN PERSETUJUAN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ns2="http://schemas.microsoft.com/office/powerpoint/2010/main" xmlns:ns3="http://schemas.microsoft.com/office/mac/drawingml/2011/main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Action plan prioritas usulan lanjutan</a:t>
            </a:r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ns2:modId val="1579011935"/>
              </p:ext>
            </p:extLst>
          </p:nvPr>
        </p:nvGraphicFramePr>
        <p:xfrm>
          <a:off x="457200" y="1051560"/>
          <a:ext cx="8229600" cy="3078480"/>
        </p:xfrm>
        <a:graphic>
          <a:graphicData uri="http://schemas.openxmlformats.org/drawingml/2006/table">
            <a:tbl>
              <a:tblPr/>
              <a:tblGrid>
                <a:gridCol w="548640"/>
                <a:gridCol w="4114800"/>
                <a:gridCol w="2011680"/>
                <a:gridCol w="1554480"/>
              </a:tblGrid>
              <a:tr h="274320"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ID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Langkah prioritas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PIC usulan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b="1" dirty="0">
                          <a:solidFill>
                            <a:srgbClr val="FFFFFF"/>
                          </a:solidFill>
                          <a:latin typeface="Arial"/>
                        </a:rPr>
                        <a:t>Target usulan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3B4C"/>
                    </a:solidFill>
                  </a:tcPr>
                </a:tc>
              </a:tr>
              <a:tr h="150876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A003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Jika minimum disepakati: validasi format dengan kasus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sintetis, lakukan go/no-go, lalu pilot paralel tanpa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mengganti pencatatan resmi.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Usulan fungsi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pelaksana/pengamat dan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pemberi keputusan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ditetapkan sesuai mandat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pada A002; boleh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dirangkap.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Belum ditetapkan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F3F4"/>
                    </a:solidFill>
                  </a:tcPr>
                </a:tc>
              </a:tr>
              <a:tr h="1295400"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A004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Evaluasi kualitas catatan atau tutup no-go; mintakan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keputusan terpisah apakah verifikasi stok fisik diperlukan.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Fungsi evaluasi dan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pemberi keputusan yang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ditetapkan A002; bukan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penunjukan orang baru</a:t>
                      </a:r>
                      <a:br/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dari AI.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US" sz="1200" dirty="0">
                          <a:solidFill>
                            <a:srgbClr val="1F2A30"/>
                          </a:solidFill>
                          <a:latin typeface="Arial"/>
                        </a:rPr>
                        <a:t>Belum ditetapkan</a:t>
                      </a:r>
                    </a:p>
                  </a:txBody>
                  <a:tcPr marL="73152" marR="73152" marT="45720" marB="45720" anchor="ctr">
                    <a:lnL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3DDE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Text 1"/>
          <p:cNvSpPr txBox="1"/>
          <p:nvPr/>
        </p:nvSpPr>
        <p:spPr>
          <a:xfrm>
            <a:off x="457200" y="4754880"/>
            <a:ext cx="7772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B6B73"/>
                </a:solidFill>
                <a:latin typeface="Arial"/>
              </a:rPr>
              <a:t>Rincian, prasyarat dan kriteria penerimaan tersedia pada Excel dan catatan presenter.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14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3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USULAN AI / MEMERLUKAN PERSETUJUAN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ns2="http://schemas.microsoft.com/office/mac/drawingml/2011/main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Persetujuan yang dibutuhkan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Pemilik proses menetapkan pemberi keputusan dan fungsi seperlunya pada pertemuan A002;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Rina hanya koordinator.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Kapasitas, effort, kalender serta protokol minimum harus disepakati sebelum go; belum ada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angka jadwal yang disahkan.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Pilot tetap paralel dengan catatan resmi. Pengadaan, perluasan dan hitung fisik memerlukan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keputusan terpisah.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15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USULAN AI / MEMERLUKAN PERSETUJUAN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ns2="http://schemas.microsoft.com/office/mac/drawingml/2011/main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idx="100" type="title" hasCustomPrompt="1"/>
          </p:nvPr>
        </p:nvSpPr>
        <p:spPr>
          <a:xfrm>
            <a:off x="457200" y="274320"/>
            <a:ext cx="82296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800" b="1" dirty="0">
                <a:solidFill>
                  <a:srgbClr val="0F3B4C"/>
                </a:solidFill>
                <a:latin typeface="Arial"/>
              </a:rPr>
              <a:t>Catatan dan hal yang perlu diverifikasi</a:t>
            </a:r>
          </a:p>
        </p:txBody>
      </p:sp>
      <p:sp>
        <p:nvSpPr>
          <p:cNvPr id="3" name="Text 1"/>
          <p:cNvSpPr txBox="1"/>
          <p:nvPr/>
        </p:nvSpPr>
        <p:spPr>
          <a:xfrm>
            <a:off x="457200" y="1143000"/>
            <a:ext cx="8229600" cy="3474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Seluruh nama, gudang, masalah, dan tanggal adalah rekaan untuk demonstrasi portofolio,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bukan data klien. Source_id: S00001, S00002; waktu: tidak dicantumkan.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Tanggal mulai uji coba akan ditentukan bersama setelah daftar barang dan format tersedia;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jadwal pertemuan berikutnya juga belum disepakati. Source_id: S00001, S00002; waktu: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tidak dicantumkan.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Pembelian barcode belum diputuskan dan anggaran belum ditetapkan atau disetujui.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Source_id: S00002; waktu: tidak dicantumkan.</a:t>
            </a:r>
          </a:p>
          <a:p>
            <a:pPr marL="342900" indent="-342900">
              <a:spcAft>
                <a:spcPts val="400"/>
              </a:spcAft>
              <a:buSzPct val="100000"/>
              <a:buChar char="•"/>
            </a:pPr>
            <a:r>
              <a:rPr lang="en-US" sz="1500" dirty="0">
                <a:solidFill>
                  <a:srgbClr val="1F2A30"/>
                </a:solidFill>
                <a:latin typeface="Arial"/>
              </a:rPr>
              <a:t>Pemeriksaan sampel transaksi masih berupa usulan; besar sampel dan target keberhasilan</a:t>
            </a:r>
            <a:br/>
            <a:r>
              <a:rPr lang="en-US" sz="1500" dirty="0">
                <a:solidFill>
                  <a:srgbClr val="1F2A30"/>
                </a:solidFill>
                <a:latin typeface="Arial"/>
              </a:rPr>
              <a:t>perlu dibahas. Source_id: S00002; waktu: tidak dicantumkan.</a:t>
            </a:r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412480" y="4754880"/>
            <a:ext cx="640080" cy="300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>
                <a:latin typeface="Arial"/>
              </a:rPr>
              <a:t>16</a:t>
            </a:r>
          </a:p>
        </p:txBody>
      </p:sp>
      <p:sp>
        <p:nvSpPr>
          <p:cNvPr id="9900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457200" y="4953000"/>
            <a:ext cx="7406640" cy="127000"/>
          </a:xfrm>
          <a:prstGeom prst="rect">
            <a:avLst/>
          </a:prstGeom>
          <a:extLst>
            <a:ext uri="{C572A759-6A51-4108-AA02-DFA0A04FC94B}">
              <ns2:wrappingTextBoxFlag val="0"/>
            </a:ext>
          </a:extLst>
        </p:spPr>
        <p:txBody>
          <a:bodyPr/>
          <a:lstStyle>
            <a:lvl1pPr>
              <a:defRPr sz="1000">
                <a:solidFill>
                  <a:srgbClr val="5B6B73"/>
                </a:solidFill>
              </a:defRPr>
            </a:lvl1pPr>
          </a:lstStyle>
          <a:p>
            <a:pPr algn="l"/>
            <a:r>
              <a:rPr b="0" lang="en-US" sz="700">
                <a:latin typeface="Arial"/>
              </a:rPr>
              <a:t>SUMBER DIPERIKSA / RENCANA DITINJAU EDITORIAL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rocurement">
  <a:themeElements>
    <a:clrScheme name="Procurement">
      <a:dk1>
        <a:srgbClr val="1F2A30"/>
      </a:dk1>
      <a:lt1>
        <a:srgbClr val="FFFFFF"/>
      </a:lt1>
      <a:dk2>
        <a:srgbClr val="0F3B4C"/>
      </a:dk2>
      <a:lt2>
        <a:srgbClr val="EEF3F4"/>
      </a:lt2>
      <a:accent1>
        <a:srgbClr val="1B7F8C"/>
      </a:accent1>
      <a:accent2>
        <a:srgbClr val="E8A33D"/>
      </a:accent2>
      <a:accent3>
        <a:srgbClr val="C8553D"/>
      </a:accent3>
      <a:accent4>
        <a:srgbClr val="3E8E5A"/>
      </a:accent4>
      <a:accent5>
        <a:srgbClr val="5B6B73"/>
      </a:accent5>
      <a:accent6>
        <a:srgbClr val="8FB8C0"/>
      </a:accent6>
      <a:hlink>
        <a:srgbClr val="1B7F8C"/>
      </a:hlink>
      <a:folHlink>
        <a:srgbClr val="5B6B73"/>
      </a:folHlink>
    </a:clrScheme>
    <a:fontScheme name="Procurement">
      <a:majorFont>
        <a:latin typeface="Cambria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ns0:Properties xmlns:ns0="http://schemas.openxmlformats.org/officeDocument/2006/extended-properties" xmlns:ns1="http://schemas.openxmlformats.org/officeDocument/2006/docPropsVTypes">
  <ns0:TotalTime>0</ns0:TotalTime>
  <ns0:Words>0</ns0:Words>
  <ns0:Application>Microsoft Office PowerPoint</ns0:Application>
  <ns0:PresentationFormat>On-screen Show (16:9)</ns0:PresentationFormat>
  <ns0:Paragraphs>0</ns0:Paragraphs>
  <ns0:Slides>16</ns0:Slides>
  <ns0:Notes>16</ns0:Notes>
  <ns0:HiddenSlides>0</ns0:HiddenSlides>
  <ns0:MMClips>0</ns0:MMClips>
  <ns0:ScaleCrop>false</ns0:ScaleCrop>
  <ns0:HeadingPairs>
    <ns1:vector size="6" baseType="variant">
      <ns1:variant>
        <ns1:lpstr>Fonts Used</ns1:lpstr>
      </ns1:variant>
      <ns1:variant>
        <ns1:i4>2</ns1:i4>
      </ns1:variant>
      <ns1:variant>
        <ns1:lpstr>Theme</ns1:lpstr>
      </ns1:variant>
      <ns1:variant>
        <ns1:i4>1</ns1:i4>
      </ns1:variant>
      <ns1:variant>
        <ns1:lpstr>Slide Titles</ns1:lpstr>
      </ns1:variant>
      <ns1:variant>
        <ns1:i4>14</ns1:i4>
      </ns1:variant>
    </ns1:vector>
  </ns0:HeadingPairs>
  <ns0:TitlesOfParts>
    <ns1:vector size="17" baseType="lpstr">
      <ns1:lpstr>Arial</ns1:lpstr>
      <ns1:lpstr>Calibri</ns1:lpstr>
      <ns1:lpstr>Office Theme</ns1:lpstr>
      <ns1:lpstr>Slide 1</ns1:lpstr>
      <ns1:lpstr>Slide 2</ns1:lpstr>
      <ns1:lpstr>Slide 3</ns1:lpstr>
      <ns1:lpstr>Slide 4</ns1:lpstr>
      <ns1:lpstr>Slide 5</ns1:lpstr>
      <ns1:lpstr>Slide 6</ns1:lpstr>
      <ns1:lpstr>Slide 7</ns1:lpstr>
      <ns1:lpstr>Slide 8</ns1:lpstr>
      <ns1:lpstr>Slide 9</ns1:lpstr>
      <ns1:lpstr>Slide 10</ns1:lpstr>
      <ns1:lpstr>Slide 11</ns1:lpstr>
      <ns1:lpstr>Slide 12</ns1:lpstr>
      <ns1:lpstr>Slide 13</ns1:lpstr>
      <ns1:lpstr>Slide 14</ns1:lpstr>
    </ns1:vector>
  </ns0:TitlesOfParts>
  <ns0:Company>PptxGenJS</ns0:Company>
  <ns0:LinksUpToDate>false</ns0:LinksUpToDate>
  <ns0:SharedDoc>false</ns0:SharedDoc>
  <ns0:HyperlinksChanged>false</ns0:HyperlinksChanged>
  <ns0:AppVersion>16.0000</ns0:AppVersion>
</ns0:Properties>
</file>

<file path=docProps/core.xml><?xml version="1.0" encoding="utf-8"?>
<ns0:coreProperties xmlns:dc="http://purl.org/dc/elements/1.1/" xmlns:ns0="http://schemas.openxmlformats.org/package/2006/metadata/core-properties" xmlns:ns2="http://purl.org/dc/terms/" xmlns:xsi="http://www.w3.org/2001/XMLSchema-instance">
  <dc:title/>
  <dc:subject/>
  <dc:creator/>
  <ns0:lastModifiedBy/>
  <ns0:revision>1</ns0:revision>
  <ns2:created xsi:type="dcterms:W3CDTF">2026-11-02T08:32:58Z</ns2:created>
  <ns2:modified xsi:type="dcterms:W3CDTF">2026-11-02T08:32:58Z</ns2:modified>
</ns0:coreProperties>
</file>